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654" r:id="rId2"/>
    <p:sldMasterId id="2147483655" r:id="rId3"/>
  </p:sldMasterIdLst>
  <p:notesMasterIdLst>
    <p:notesMasterId r:id="rId20"/>
  </p:notesMasterIdLst>
  <p:handoutMasterIdLst>
    <p:handoutMasterId r:id="rId21"/>
  </p:handoutMasterIdLst>
  <p:sldIdLst>
    <p:sldId id="294" r:id="rId4"/>
    <p:sldId id="259" r:id="rId5"/>
    <p:sldId id="1343" r:id="rId6"/>
    <p:sldId id="1344" r:id="rId7"/>
    <p:sldId id="1346" r:id="rId8"/>
    <p:sldId id="1347" r:id="rId9"/>
    <p:sldId id="1339" r:id="rId10"/>
    <p:sldId id="1340" r:id="rId11"/>
    <p:sldId id="1328" r:id="rId12"/>
    <p:sldId id="1342" r:id="rId13"/>
    <p:sldId id="1335" r:id="rId14"/>
    <p:sldId id="1336" r:id="rId15"/>
    <p:sldId id="1337" r:id="rId16"/>
    <p:sldId id="1332" r:id="rId17"/>
    <p:sldId id="1348" r:id="rId18"/>
    <p:sldId id="457" r:id="rId19"/>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0000"/>
    <a:srgbClr val="CCECFF"/>
    <a:srgbClr val="99CCFF"/>
    <a:srgbClr val="FFFFD1"/>
    <a:srgbClr val="FFCC66"/>
    <a:srgbClr val="0000FF"/>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1" autoAdjust="0"/>
    <p:restoredTop sz="94660"/>
  </p:normalViewPr>
  <p:slideViewPr>
    <p:cSldViewPr>
      <p:cViewPr varScale="1">
        <p:scale>
          <a:sx n="95" d="100"/>
          <a:sy n="95" d="100"/>
        </p:scale>
        <p:origin x="8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9D8763C8-9EFF-4C02-A35A-48E27AA2F527}" type="datetimeFigureOut">
              <a:rPr lang="en-US" smtClean="0"/>
              <a:t>10/31/2023</a:t>
            </a:fld>
            <a:endParaRPr lang="en-US"/>
          </a:p>
        </p:txBody>
      </p:sp>
      <p:sp>
        <p:nvSpPr>
          <p:cNvPr id="4" name="Footer Placeholder 3"/>
          <p:cNvSpPr>
            <a:spLocks noGrp="1"/>
          </p:cNvSpPr>
          <p:nvPr>
            <p:ph type="ftr" sz="quarter" idx="2"/>
          </p:nvPr>
        </p:nvSpPr>
        <p:spPr>
          <a:xfrm>
            <a:off x="0" y="8805863"/>
            <a:ext cx="303212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05863"/>
            <a:ext cx="3032125" cy="463550"/>
          </a:xfrm>
          <a:prstGeom prst="rect">
            <a:avLst/>
          </a:prstGeom>
        </p:spPr>
        <p:txBody>
          <a:bodyPr vert="horz" lIns="91440" tIns="45720" rIns="91440" bIns="45720" rtlCol="0" anchor="b"/>
          <a:lstStyle>
            <a:lvl1pPr algn="r">
              <a:defRPr sz="1200"/>
            </a:lvl1pPr>
          </a:lstStyle>
          <a:p>
            <a:fld id="{33F8B48B-BD62-435F-8EC8-CEF1EAB73A9D}" type="slidenum">
              <a:rPr lang="en-US" smtClean="0"/>
              <a:t>‹#›</a:t>
            </a:fld>
            <a:endParaRPr lang="en-US"/>
          </a:p>
        </p:txBody>
      </p:sp>
    </p:spTree>
    <p:extLst>
      <p:ext uri="{BB962C8B-B14F-4D97-AF65-F5344CB8AC3E}">
        <p14:creationId xmlns:p14="http://schemas.microsoft.com/office/powerpoint/2010/main" val="1706452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eaLnBrk="0" hangingPunct="0">
              <a:defRPr sz="1200">
                <a:latin typeface="Times New Roman" pitchFamily="18" charset="0"/>
              </a:defRPr>
            </a:lvl1pPr>
          </a:lstStyle>
          <a:p>
            <a:pPr>
              <a:defRPr/>
            </a:pPr>
            <a:fld id="{628B2150-5E6E-4BAF-AB55-A79DFC4EA607}" type="slidenum">
              <a:rPr lang="en-US"/>
              <a:pPr>
                <a:defRPr/>
              </a:pPr>
              <a:t>‹#›</a:t>
            </a:fld>
            <a:endParaRPr lang="en-US"/>
          </a:p>
        </p:txBody>
      </p:sp>
    </p:spTree>
    <p:extLst>
      <p:ext uri="{BB962C8B-B14F-4D97-AF65-F5344CB8AC3E}">
        <p14:creationId xmlns:p14="http://schemas.microsoft.com/office/powerpoint/2010/main" val="541335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1</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DC2381-D91F-4B72-A33E-F28F764AE0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9E81C2-F70B-43EF-BE2D-28C9E732CC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856CB9-BF4D-4F02-8B0C-9CE18982E0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994DD2-B736-4515-9F1A-B892D90F759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817F47-EF7F-4D8D-AB6C-714189D827C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9395A1-EEB0-4F85-8A10-C23A84CA91E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01898C-40BC-478D-8DED-1286CD64179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5A6B90-D2EF-4843-9E98-A5354F4C03B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F8DBEC-0F94-4713-9543-7F433BB25C1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EEB0495-BBCC-4913-A5CD-0A7D430B47B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8C8A25-34EB-42D0-B221-A8AE027C7B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FE63FE-B7E0-4221-B61E-34B20B0952C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D7AA50-29CC-4254-9BFB-EA898F2E254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6D1153-E757-4AB8-AF3F-06E4727C766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56E7A7-5E5D-4459-9C72-43BAF1A3E1E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553F89-5E39-4287-8243-A1FDF348CF0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A00D38-9E9E-4246-B0D7-EB679042441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49CA3A-BEE7-4626-A5BB-0204E1549B4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934274-E291-4335-B0D4-CBE9EC58E7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CA09A7-96C9-4E26-9B75-37370453EAA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590187-D503-4363-A09E-8D4D416CC73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9B1ED23-936F-48E2-A39F-CBDD40D9FE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CD63AF-7EFF-4FFA-852F-EE1B3808BF8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CA3DAA-5D2A-4C3F-B98C-1EF8FA68118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17987F-D8BA-48CB-9DC3-BA864094934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8DBD73-B50B-4B7E-A6A2-A881EC59E59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FAA92D-A797-4A5D-AC06-E3AF0871F59D}"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F33FEF-18DD-46D8-95DD-583945047DA1}"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E0887A-DACA-4CB6-A8CD-ACFE0A0E02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61B899-4003-40C6-9C98-A54C8D627C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76050B-ED6F-403A-8195-B6B74DCE889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7A5CCF-F179-40D6-BF77-A62AA0471B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8959BD-EE17-4419-8352-A6927DDC72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1CB42C-1BE7-4F70-9835-7F96B416EF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B6ADE9-75E9-431A-9C89-525F44D4C1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D5395A6-308E-4EC1-8F3A-336496A9F2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4EB9AF0-0E54-4F10-928C-B34C3961D6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51EFD53-59E9-49C4-86C8-626A1BE788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2351782"/>
            <a:ext cx="9144000" cy="521297"/>
          </a:xfrm>
          <a:prstGeom prst="rect">
            <a:avLst/>
          </a:prstGeom>
          <a:noFill/>
          <a:ln w="9525">
            <a:noFill/>
            <a:miter lim="800000"/>
            <a:headEnd/>
            <a:tailEnd/>
          </a:ln>
        </p:spPr>
        <p:txBody>
          <a:bodyPr>
            <a:spAutoFit/>
          </a:bodyPr>
          <a:lstStyle/>
          <a:p>
            <a:pPr marL="0" marR="0" algn="ctr">
              <a:lnSpc>
                <a:spcPct val="107000"/>
              </a:lnSpc>
              <a:spcBef>
                <a:spcPts val="0"/>
              </a:spcBef>
              <a:spcAft>
                <a:spcPts val="0"/>
              </a:spcAft>
            </a:pPr>
            <a:r>
              <a:rPr lang="en-US" sz="2800" b="1" dirty="0">
                <a:latin typeface="Georgia" pitchFamily="18" charset="0"/>
              </a:rPr>
              <a:t>Putting Patents to Work for the World’s Poor</a:t>
            </a:r>
          </a:p>
        </p:txBody>
      </p:sp>
      <p:sp>
        <p:nvSpPr>
          <p:cNvPr id="5123" name="Rectangle 6"/>
          <p:cNvSpPr>
            <a:spLocks noChangeArrowheads="1"/>
          </p:cNvSpPr>
          <p:nvPr/>
        </p:nvSpPr>
        <p:spPr bwMode="auto">
          <a:xfrm>
            <a:off x="0" y="4648200"/>
            <a:ext cx="9144000" cy="1323439"/>
          </a:xfrm>
          <a:prstGeom prst="rect">
            <a:avLst/>
          </a:prstGeom>
          <a:noFill/>
          <a:ln w="9525">
            <a:noFill/>
            <a:miter lim="800000"/>
            <a:headEnd/>
            <a:tailEnd/>
          </a:ln>
        </p:spPr>
        <p:txBody>
          <a:bodyPr>
            <a:spAutoFit/>
          </a:bodyPr>
          <a:lstStyle/>
          <a:p>
            <a:pPr algn="ctr" eaLnBrk="0" hangingPunct="0"/>
            <a:r>
              <a:rPr lang="en-US" sz="2000" dirty="0">
                <a:latin typeface="Georgia" pitchFamily="18" charset="0"/>
                <a:cs typeface="Times New Roman" pitchFamily="18" charset="0"/>
              </a:rPr>
              <a:t>Chris Barrett</a:t>
            </a:r>
          </a:p>
          <a:p>
            <a:pPr algn="ctr" eaLnBrk="0" hangingPunct="0"/>
            <a:r>
              <a:rPr lang="en-US" sz="2000" dirty="0">
                <a:latin typeface="Georgia" pitchFamily="18" charset="0"/>
                <a:cs typeface="Times New Roman" pitchFamily="18" charset="0"/>
              </a:rPr>
              <a:t>Dyson and Brooks Schools</a:t>
            </a:r>
          </a:p>
          <a:p>
            <a:pPr algn="ctr" eaLnBrk="0" hangingPunct="0"/>
            <a:r>
              <a:rPr lang="en-US" sz="2000" dirty="0">
                <a:latin typeface="Georgia" pitchFamily="18" charset="0"/>
                <a:cs typeface="Times New Roman" pitchFamily="18" charset="0"/>
              </a:rPr>
              <a:t>Rose </a:t>
            </a:r>
            <a:r>
              <a:rPr lang="en-US" sz="2000">
                <a:latin typeface="Georgia" pitchFamily="18" charset="0"/>
                <a:cs typeface="Times New Roman" pitchFamily="18" charset="0"/>
              </a:rPr>
              <a:t>House Café </a:t>
            </a:r>
            <a:endParaRPr lang="en-US" sz="2000" dirty="0">
              <a:latin typeface="Georgia" pitchFamily="18" charset="0"/>
              <a:cs typeface="Times New Roman" pitchFamily="18" charset="0"/>
            </a:endParaRPr>
          </a:p>
          <a:p>
            <a:pPr algn="ctr" eaLnBrk="0" hangingPunct="0"/>
            <a:r>
              <a:rPr lang="en-US" sz="2000" dirty="0">
                <a:latin typeface="Georgia" pitchFamily="18" charset="0"/>
                <a:cs typeface="Times New Roman" pitchFamily="18" charset="0"/>
              </a:rPr>
              <a:t>November 8, 2023</a:t>
            </a: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53227-740A-4131-BDE5-5E372E0A0D18}"/>
              </a:ext>
            </a:extLst>
          </p:cNvPr>
          <p:cNvSpPr>
            <a:spLocks noGrp="1"/>
          </p:cNvSpPr>
          <p:nvPr>
            <p:ph idx="1"/>
          </p:nvPr>
        </p:nvSpPr>
        <p:spPr>
          <a:xfrm>
            <a:off x="304801" y="1295400"/>
            <a:ext cx="8646072" cy="3086100"/>
          </a:xfrm>
        </p:spPr>
        <p:txBody>
          <a:bodyPr/>
          <a:lstStyle/>
          <a:p>
            <a:pPr marL="114300" marR="0" indent="0">
              <a:spcBef>
                <a:spcPts val="0"/>
              </a:spcBef>
              <a:spcAft>
                <a:spcPts val="0"/>
              </a:spcAft>
              <a:buNone/>
            </a:pPr>
            <a:r>
              <a:rPr lang="en-US" sz="2400" dirty="0">
                <a:latin typeface="Georgia" panose="02040502050405020303" pitchFamily="18" charset="0"/>
                <a:cs typeface="Calibri" panose="020F0502020204030204" pitchFamily="34" charset="0"/>
              </a:rPr>
              <a:t>BPEs offer inventor of a ‘benevolent discovery’ the right to extend patent of some other, ‘non-essential’ IP conditional on</a:t>
            </a:r>
          </a:p>
          <a:p>
            <a:pPr marL="628650" marR="0" indent="-514350">
              <a:spcBef>
                <a:spcPts val="0"/>
              </a:spcBef>
              <a:spcAft>
                <a:spcPts val="0"/>
              </a:spcAft>
              <a:buAutoNum type="romanLcParenBoth"/>
            </a:pPr>
            <a:r>
              <a:rPr lang="en-US" sz="2400" dirty="0">
                <a:latin typeface="Georgia" panose="02040502050405020303" pitchFamily="18" charset="0"/>
                <a:ea typeface="Calibri" panose="020F0502020204030204" pitchFamily="34" charset="0"/>
              </a:rPr>
              <a:t>a ‘public use’ condition: attest they will not enforce or dedicate to public their patent right; and</a:t>
            </a:r>
          </a:p>
          <a:p>
            <a:pPr marL="628650" marR="0" indent="-514350">
              <a:spcBef>
                <a:spcPts val="0"/>
              </a:spcBef>
              <a:spcAft>
                <a:spcPts val="0"/>
              </a:spcAft>
              <a:buAutoNum type="romanLcParenBoth"/>
            </a:pPr>
            <a:r>
              <a:rPr lang="en-US" sz="2400" dirty="0">
                <a:latin typeface="Georgia" panose="02040502050405020303" pitchFamily="18" charset="0"/>
              </a:rPr>
              <a:t>Demonstration that discovery works but social returns far exceed commercial returns. </a:t>
            </a:r>
            <a:endParaRPr lang="en-US" sz="2400" u="sng" dirty="0">
              <a:latin typeface="Georgia" panose="02040502050405020303" pitchFamily="18" charset="0"/>
              <a:cs typeface="Calibri" panose="020F0502020204030204" pitchFamily="34" charset="0"/>
            </a:endParaRPr>
          </a:p>
          <a:p>
            <a:pPr marL="114300" indent="0">
              <a:spcBef>
                <a:spcPts val="0"/>
              </a:spcBef>
              <a:spcAft>
                <a:spcPts val="0"/>
              </a:spcAft>
              <a:buNone/>
            </a:pPr>
            <a:r>
              <a:rPr lang="en-US" sz="2400" dirty="0">
                <a:latin typeface="Georgia" panose="02040502050405020303" pitchFamily="18" charset="0"/>
                <a:cs typeface="Calibri" panose="020F0502020204030204" pitchFamily="34" charset="0"/>
              </a:rPr>
              <a:t> </a:t>
            </a:r>
          </a:p>
          <a:p>
            <a:pPr marL="114300" indent="0">
              <a:spcBef>
                <a:spcPts val="0"/>
              </a:spcBef>
              <a:spcAft>
                <a:spcPts val="0"/>
              </a:spcAft>
              <a:buNone/>
            </a:pPr>
            <a:r>
              <a:rPr lang="en-US" sz="2400" dirty="0">
                <a:latin typeface="Georgia" panose="02040502050405020303" pitchFamily="18" charset="0"/>
                <a:cs typeface="Calibri" panose="020F0502020204030204" pitchFamily="34" charset="0"/>
              </a:rPr>
              <a:t>‘</a:t>
            </a:r>
            <a:r>
              <a:rPr lang="en-US" sz="2400" b="1" dirty="0">
                <a:latin typeface="Georgia" panose="02040502050405020303" pitchFamily="18" charset="0"/>
                <a:cs typeface="Calibri" panose="020F0502020204030204" pitchFamily="34" charset="0"/>
              </a:rPr>
              <a:t>Benevolent discoveries</a:t>
            </a:r>
            <a:r>
              <a:rPr lang="en-US" sz="2400" dirty="0">
                <a:latin typeface="Georgia" panose="02040502050405020303" pitchFamily="18" charset="0"/>
                <a:cs typeface="Calibri" panose="020F0502020204030204" pitchFamily="34" charset="0"/>
              </a:rPr>
              <a:t>’ have direct charitable rather than profit objectives. </a:t>
            </a:r>
          </a:p>
          <a:p>
            <a:pPr marL="114300" indent="0">
              <a:spcBef>
                <a:spcPts val="0"/>
              </a:spcBef>
              <a:spcAft>
                <a:spcPts val="0"/>
              </a:spcAft>
              <a:buNone/>
            </a:pPr>
            <a:endParaRPr lang="en-US" sz="2400" dirty="0">
              <a:latin typeface="Georgia" panose="02040502050405020303" pitchFamily="18" charset="0"/>
              <a:ea typeface="Calibri" panose="020F0502020204030204" pitchFamily="34" charset="0"/>
              <a:cs typeface="Calibri" panose="020F0502020204030204" pitchFamily="34" charset="0"/>
            </a:endParaRPr>
          </a:p>
          <a:p>
            <a:pPr marL="114300" indent="0">
              <a:spcBef>
                <a:spcPts val="0"/>
              </a:spcBef>
              <a:spcAft>
                <a:spcPts val="0"/>
              </a:spcAft>
              <a:buNone/>
            </a:pPr>
            <a:r>
              <a:rPr lang="en-US" sz="2400" dirty="0">
                <a:latin typeface="Georgia" panose="02040502050405020303" pitchFamily="18" charset="0"/>
                <a:ea typeface="Calibri" panose="020F0502020204030204" pitchFamily="34" charset="0"/>
              </a:rPr>
              <a:t>Today, most BDs are open-source discoveries based on philanthropic or public R&amp;D finance. Patent (or trade secret) incentives elicit few benevolent discoveries. </a:t>
            </a:r>
          </a:p>
          <a:p>
            <a:pPr marL="114300" marR="0" indent="0">
              <a:spcBef>
                <a:spcPts val="0"/>
              </a:spcBef>
              <a:spcAft>
                <a:spcPts val="0"/>
              </a:spcAft>
              <a:buNone/>
            </a:pPr>
            <a:endParaRPr lang="en-US" sz="1800" dirty="0">
              <a:latin typeface="Calibri" panose="020F0502020204030204" pitchFamily="34" charset="0"/>
              <a:cs typeface="Calibri" panose="020F0502020204030204" pitchFamily="34" charset="0"/>
            </a:endParaRPr>
          </a:p>
        </p:txBody>
      </p:sp>
      <p:pic>
        <p:nvPicPr>
          <p:cNvPr id="5" name="Picture 5" descr="cu_logo_sml_150_ppt">
            <a:extLst>
              <a:ext uri="{FF2B5EF4-FFF2-40B4-BE49-F238E27FC236}">
                <a16:creationId xmlns:a16="http://schemas.microsoft.com/office/drawing/2014/main" id="{54B43D7E-9A8B-4198-81FE-73ABAEFD8C07}"/>
              </a:ext>
            </a:extLst>
          </p:cNvPr>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a:extLst>
              <a:ext uri="{FF2B5EF4-FFF2-40B4-BE49-F238E27FC236}">
                <a16:creationId xmlns:a16="http://schemas.microsoft.com/office/drawing/2014/main" id="{AD1315A7-05B0-64D6-878E-DEB1F961AEFF}"/>
              </a:ext>
            </a:extLst>
          </p:cNvPr>
          <p:cNvSpPr txBox="1">
            <a:spLocks/>
          </p:cNvSpPr>
          <p:nvPr/>
        </p:nvSpPr>
        <p:spPr bwMode="auto">
          <a:xfrm>
            <a:off x="3505200" y="0"/>
            <a:ext cx="5638800" cy="990600"/>
          </a:xfrm>
          <a:prstGeom prst="rect">
            <a:avLst/>
          </a:prstGeom>
          <a:noFill/>
          <a:ln w="9525">
            <a:noFill/>
            <a:miter lim="800000"/>
            <a:headEnd/>
            <a:tailEnd/>
          </a:ln>
        </p:spPr>
        <p:txBody>
          <a:bodyPr anchor="ctr"/>
          <a:lstStyle/>
          <a:p>
            <a:pPr algn="r" eaLnBrk="0" hangingPunct="0">
              <a:defRPr/>
            </a:pPr>
            <a:r>
              <a:rPr lang="en-US" sz="2800" b="1" kern="0" dirty="0">
                <a:solidFill>
                  <a:schemeClr val="bg1"/>
                </a:solidFill>
                <a:latin typeface="Georgia" pitchFamily="18" charset="0"/>
                <a:ea typeface="+mj-ea"/>
                <a:cs typeface="+mj-cs"/>
              </a:rPr>
              <a:t>Benevolent patent extensions</a:t>
            </a:r>
          </a:p>
        </p:txBody>
      </p:sp>
    </p:spTree>
    <p:extLst>
      <p:ext uri="{BB962C8B-B14F-4D97-AF65-F5344CB8AC3E}">
        <p14:creationId xmlns:p14="http://schemas.microsoft.com/office/powerpoint/2010/main" val="2544726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53227-740A-4131-BDE5-5E372E0A0D18}"/>
              </a:ext>
            </a:extLst>
          </p:cNvPr>
          <p:cNvSpPr>
            <a:spLocks noGrp="1"/>
          </p:cNvSpPr>
          <p:nvPr>
            <p:ph idx="1"/>
          </p:nvPr>
        </p:nvSpPr>
        <p:spPr>
          <a:xfrm>
            <a:off x="480169" y="1143000"/>
            <a:ext cx="8183662" cy="3086100"/>
          </a:xfrm>
        </p:spPr>
        <p:txBody>
          <a:bodyPr/>
          <a:lstStyle/>
          <a:p>
            <a:pPr marL="114300" marR="0" indent="0">
              <a:spcBef>
                <a:spcPts val="0"/>
              </a:spcBef>
              <a:spcAft>
                <a:spcPts val="0"/>
              </a:spcAft>
              <a:buNone/>
            </a:pPr>
            <a:r>
              <a:rPr lang="en-US" sz="2400" dirty="0">
                <a:latin typeface="Georgia" panose="02040502050405020303" pitchFamily="18" charset="0"/>
                <a:ea typeface="Calibri" panose="020F0502020204030204" pitchFamily="34" charset="0"/>
              </a:rPr>
              <a:t>For an invention that is non-obvious, novel, useful </a:t>
            </a:r>
            <a:r>
              <a:rPr lang="en-US" sz="2400" b="1" dirty="0">
                <a:latin typeface="Georgia" panose="02040502050405020303" pitchFamily="18" charset="0"/>
                <a:ea typeface="Calibri" panose="020F0502020204030204" pitchFamily="34" charset="0"/>
              </a:rPr>
              <a:t>and benevolent</a:t>
            </a:r>
          </a:p>
          <a:p>
            <a:pPr marL="114300" marR="0" indent="0">
              <a:spcBef>
                <a:spcPts val="0"/>
              </a:spcBef>
              <a:spcAft>
                <a:spcPts val="0"/>
              </a:spcAft>
              <a:buNone/>
            </a:pPr>
            <a:endParaRPr lang="en-US" sz="2400" dirty="0">
              <a:effectLst/>
              <a:latin typeface="Georgia" panose="02040502050405020303" pitchFamily="18" charset="0"/>
              <a:ea typeface="Calibri" panose="020F0502020204030204" pitchFamily="34" charset="0"/>
            </a:endParaRPr>
          </a:p>
          <a:p>
            <a:pPr marL="114300" marR="0" indent="0">
              <a:spcBef>
                <a:spcPts val="0"/>
              </a:spcBef>
              <a:spcAft>
                <a:spcPts val="0"/>
              </a:spcAft>
              <a:buNone/>
            </a:pPr>
            <a:r>
              <a:rPr lang="en-US" sz="2400" dirty="0">
                <a:latin typeface="Georgia" panose="02040502050405020303" pitchFamily="18" charset="0"/>
                <a:ea typeface="Calibri" panose="020F0502020204030204" pitchFamily="34" charset="0"/>
              </a:rPr>
              <a:t>In filing for patent, a BD inventor can request the option to extend another, existing, likely unrelated, </a:t>
            </a:r>
            <a:r>
              <a:rPr lang="en-US" sz="2400" b="1" dirty="0">
                <a:latin typeface="Georgia" panose="02040502050405020303" pitchFamily="18" charset="0"/>
                <a:ea typeface="Calibri" panose="020F0502020204030204" pitchFamily="34" charset="0"/>
              </a:rPr>
              <a:t>non-essential </a:t>
            </a:r>
            <a:r>
              <a:rPr lang="en-US" sz="2400" dirty="0">
                <a:latin typeface="Georgia" panose="02040502050405020303" pitchFamily="18" charset="0"/>
                <a:ea typeface="Calibri" panose="020F0502020204030204" pitchFamily="34" charset="0"/>
              </a:rPr>
              <a:t>patent in exchange for satisfying the ‘public use’ condition</a:t>
            </a:r>
            <a:r>
              <a:rPr lang="en-US" sz="2400" dirty="0">
                <a:latin typeface="Georgia" panose="02040502050405020303" pitchFamily="18" charset="0"/>
              </a:rPr>
              <a:t>. </a:t>
            </a:r>
          </a:p>
          <a:p>
            <a:pPr marL="114300" marR="0" indent="0">
              <a:spcBef>
                <a:spcPts val="0"/>
              </a:spcBef>
              <a:spcAft>
                <a:spcPts val="0"/>
              </a:spcAft>
              <a:buNone/>
            </a:pPr>
            <a:endParaRPr lang="en-US" sz="2400" u="sng" dirty="0">
              <a:latin typeface="Georgia" panose="02040502050405020303" pitchFamily="18" charset="0"/>
              <a:cs typeface="Calibri" panose="020F0502020204030204" pitchFamily="34" charset="0"/>
            </a:endParaRPr>
          </a:p>
          <a:p>
            <a:pPr marL="114300" indent="0">
              <a:spcBef>
                <a:spcPts val="0"/>
              </a:spcBef>
              <a:spcAft>
                <a:spcPts val="0"/>
              </a:spcAft>
              <a:buNone/>
            </a:pPr>
            <a:r>
              <a:rPr lang="en-US" sz="2400" dirty="0">
                <a:effectLst/>
                <a:latin typeface="Georgia" panose="02040502050405020303" pitchFamily="18" charset="0"/>
                <a:ea typeface="Calibri" panose="020F0502020204030204" pitchFamily="34" charset="0"/>
              </a:rPr>
              <a:t>PTO must assess (i) benevolence of invention, (ii) non-essentiality of patent to be extended, and (iii) value of BD and thus duration of BPE. If (i) and public use condition satisfied, then BPE request granted. BPE duration set based on social value of BD and the annual sales revenue of the non-essential patent to be extended.</a:t>
            </a:r>
          </a:p>
          <a:p>
            <a:pPr marL="514350" marR="0" indent="-400050">
              <a:spcBef>
                <a:spcPts val="0"/>
              </a:spcBef>
              <a:spcAft>
                <a:spcPts val="0"/>
              </a:spcAft>
              <a:buAutoNum type="romanLcParenBoth"/>
            </a:pPr>
            <a:endParaRPr lang="en-US" sz="2400" i="0" u="sng" dirty="0">
              <a:effectLst/>
              <a:latin typeface="Georgia" panose="02040502050405020303" pitchFamily="18" charset="0"/>
              <a:cs typeface="Calibri" panose="020F0502020204030204" pitchFamily="34" charset="0"/>
            </a:endParaRPr>
          </a:p>
          <a:p>
            <a:pPr marL="514350" marR="0" indent="-400050">
              <a:spcBef>
                <a:spcPts val="0"/>
              </a:spcBef>
              <a:spcAft>
                <a:spcPts val="0"/>
              </a:spcAft>
              <a:buAutoNum type="romanLcParenBoth"/>
            </a:pPr>
            <a:endParaRPr lang="en-US" sz="2400" dirty="0">
              <a:latin typeface="Georgia" panose="02040502050405020303" pitchFamily="18" charset="0"/>
              <a:ea typeface="Calibri" panose="020F0502020204030204" pitchFamily="34" charset="0"/>
            </a:endParaRPr>
          </a:p>
        </p:txBody>
      </p:sp>
      <p:pic>
        <p:nvPicPr>
          <p:cNvPr id="5" name="Picture 5" descr="cu_logo_sml_150_ppt">
            <a:extLst>
              <a:ext uri="{FF2B5EF4-FFF2-40B4-BE49-F238E27FC236}">
                <a16:creationId xmlns:a16="http://schemas.microsoft.com/office/drawing/2014/main" id="{54B43D7E-9A8B-4198-81FE-73ABAEFD8C07}"/>
              </a:ext>
            </a:extLst>
          </p:cNvPr>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3" name="Title 5">
            <a:extLst>
              <a:ext uri="{FF2B5EF4-FFF2-40B4-BE49-F238E27FC236}">
                <a16:creationId xmlns:a16="http://schemas.microsoft.com/office/drawing/2014/main" id="{3DF4A23C-3166-625B-60A9-0E0433F66148}"/>
              </a:ext>
            </a:extLst>
          </p:cNvPr>
          <p:cNvSpPr txBox="1">
            <a:spLocks/>
          </p:cNvSpPr>
          <p:nvPr/>
        </p:nvSpPr>
        <p:spPr bwMode="auto">
          <a:xfrm>
            <a:off x="3505200" y="0"/>
            <a:ext cx="5638800" cy="990600"/>
          </a:xfrm>
          <a:prstGeom prst="rect">
            <a:avLst/>
          </a:prstGeom>
          <a:noFill/>
          <a:ln w="9525">
            <a:noFill/>
            <a:miter lim="800000"/>
            <a:headEnd/>
            <a:tailEnd/>
          </a:ln>
        </p:spPr>
        <p:txBody>
          <a:bodyPr anchor="ctr"/>
          <a:lstStyle/>
          <a:p>
            <a:pPr algn="r" eaLnBrk="0" hangingPunct="0">
              <a:defRPr/>
            </a:pPr>
            <a:r>
              <a:rPr lang="en-US" sz="2800" b="1" kern="0" dirty="0">
                <a:solidFill>
                  <a:schemeClr val="bg1"/>
                </a:solidFill>
                <a:latin typeface="Georgia" pitchFamily="18" charset="0"/>
                <a:ea typeface="+mj-ea"/>
                <a:cs typeface="+mj-cs"/>
              </a:rPr>
              <a:t>Benevolent patent extensions</a:t>
            </a:r>
          </a:p>
        </p:txBody>
      </p:sp>
    </p:spTree>
    <p:extLst>
      <p:ext uri="{BB962C8B-B14F-4D97-AF65-F5344CB8AC3E}">
        <p14:creationId xmlns:p14="http://schemas.microsoft.com/office/powerpoint/2010/main" val="1861010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53227-740A-4131-BDE5-5E372E0A0D18}"/>
              </a:ext>
            </a:extLst>
          </p:cNvPr>
          <p:cNvSpPr>
            <a:spLocks noGrp="1"/>
          </p:cNvSpPr>
          <p:nvPr>
            <p:ph idx="1"/>
          </p:nvPr>
        </p:nvSpPr>
        <p:spPr>
          <a:xfrm>
            <a:off x="152400" y="1143000"/>
            <a:ext cx="8763000" cy="3086100"/>
          </a:xfrm>
        </p:spPr>
        <p:txBody>
          <a:bodyPr/>
          <a:lstStyle/>
          <a:p>
            <a:pPr marL="114300" marR="0" indent="0">
              <a:spcBef>
                <a:spcPts val="0"/>
              </a:spcBef>
              <a:spcAft>
                <a:spcPts val="0"/>
              </a:spcAft>
              <a:buNone/>
            </a:pPr>
            <a:r>
              <a:rPr lang="en-US" sz="2400" dirty="0">
                <a:latin typeface="Georgia" panose="02040502050405020303" pitchFamily="18" charset="0"/>
                <a:ea typeface="Calibri" panose="020F0502020204030204" pitchFamily="34" charset="0"/>
              </a:rPr>
              <a:t>Only ‘</a:t>
            </a:r>
            <a:r>
              <a:rPr lang="en-US" sz="2400" b="1" dirty="0">
                <a:latin typeface="Georgia" panose="02040502050405020303" pitchFamily="18" charset="0"/>
                <a:ea typeface="Calibri" panose="020F0502020204030204" pitchFamily="34" charset="0"/>
              </a:rPr>
              <a:t>non-essential</a:t>
            </a:r>
            <a:r>
              <a:rPr lang="en-US" sz="2400" dirty="0">
                <a:latin typeface="Georgia" panose="02040502050405020303" pitchFamily="18" charset="0"/>
                <a:ea typeface="Calibri" panose="020F0502020204030204" pitchFamily="34" charset="0"/>
              </a:rPr>
              <a:t>’ patents eligible for extension. </a:t>
            </a:r>
          </a:p>
          <a:p>
            <a:pPr marL="114300" marR="0" indent="0">
              <a:spcBef>
                <a:spcPts val="0"/>
              </a:spcBef>
              <a:spcAft>
                <a:spcPts val="0"/>
              </a:spcAft>
              <a:buNone/>
            </a:pPr>
            <a:endParaRPr lang="en-US" sz="2400" dirty="0">
              <a:latin typeface="Georgia" panose="02040502050405020303" pitchFamily="18" charset="0"/>
              <a:ea typeface="Calibri" panose="020F0502020204030204" pitchFamily="34" charset="0"/>
            </a:endParaRPr>
          </a:p>
          <a:p>
            <a:pPr marL="114300" marR="0" indent="0">
              <a:spcBef>
                <a:spcPts val="0"/>
              </a:spcBef>
              <a:spcAft>
                <a:spcPts val="0"/>
              </a:spcAft>
              <a:buNone/>
            </a:pPr>
            <a:r>
              <a:rPr lang="en-US" sz="2400" dirty="0">
                <a:latin typeface="Georgia" panose="02040502050405020303" pitchFamily="18" charset="0"/>
                <a:ea typeface="Calibri" panose="020F0502020204030204" pitchFamily="34" charset="0"/>
              </a:rPr>
              <a:t>Any patent essential to maintain healthy, active life </a:t>
            </a:r>
            <a:r>
              <a:rPr lang="en-US" sz="2400" i="1" dirty="0">
                <a:solidFill>
                  <a:srgbClr val="FF0000"/>
                </a:solidFill>
                <a:latin typeface="Georgia" panose="02040502050405020303" pitchFamily="18" charset="0"/>
                <a:ea typeface="Calibri" panose="020F0502020204030204" pitchFamily="34" charset="0"/>
              </a:rPr>
              <a:t>ineligible</a:t>
            </a:r>
            <a:r>
              <a:rPr lang="en-US" sz="2400" dirty="0">
                <a:latin typeface="Georgia" panose="02040502050405020303" pitchFamily="18" charset="0"/>
                <a:ea typeface="Calibri" panose="020F0502020204030204" pitchFamily="34" charset="0"/>
              </a:rPr>
              <a:t> for extension. So </a:t>
            </a:r>
            <a:r>
              <a:rPr lang="en-US" sz="2400" u="sng" dirty="0">
                <a:latin typeface="Georgia" panose="02040502050405020303" pitchFamily="18" charset="0"/>
                <a:ea typeface="Calibri" panose="020F0502020204030204" pitchFamily="34" charset="0"/>
              </a:rPr>
              <a:t>not</a:t>
            </a:r>
            <a:r>
              <a:rPr lang="en-US" sz="2400" dirty="0">
                <a:latin typeface="Georgia" panose="02040502050405020303" pitchFamily="18" charset="0"/>
                <a:ea typeface="Calibri" panose="020F0502020204030204" pitchFamily="34" charset="0"/>
              </a:rPr>
              <a:t> vaccines, life-saving devices/drugs, transport safety equipment, etc. </a:t>
            </a:r>
          </a:p>
          <a:p>
            <a:pPr marL="114300" marR="0" indent="0">
              <a:spcBef>
                <a:spcPts val="0"/>
              </a:spcBef>
              <a:spcAft>
                <a:spcPts val="0"/>
              </a:spcAft>
              <a:buNone/>
            </a:pPr>
            <a:endParaRPr lang="en-US" sz="2400" dirty="0">
              <a:latin typeface="Georgia" panose="02040502050405020303" pitchFamily="18" charset="0"/>
              <a:ea typeface="Calibri" panose="020F0502020204030204" pitchFamily="34" charset="0"/>
            </a:endParaRPr>
          </a:p>
          <a:p>
            <a:pPr marL="114300" marR="0" indent="0">
              <a:spcBef>
                <a:spcPts val="0"/>
              </a:spcBef>
              <a:spcAft>
                <a:spcPts val="0"/>
              </a:spcAft>
              <a:buNone/>
            </a:pPr>
            <a:r>
              <a:rPr lang="en-US" sz="2400" dirty="0">
                <a:latin typeface="Georgia" panose="02040502050405020303" pitchFamily="18" charset="0"/>
                <a:ea typeface="Calibri" panose="020F0502020204030204" pitchFamily="34" charset="0"/>
              </a:rPr>
              <a:t>Examples of eligible patents: business software, sporting goods, leisure/entertainment goods and designs, cosmetics, male baldness or erectile dysfunction treatments, etc.</a:t>
            </a:r>
          </a:p>
          <a:p>
            <a:pPr marL="114300" marR="0" indent="0">
              <a:spcBef>
                <a:spcPts val="0"/>
              </a:spcBef>
              <a:spcAft>
                <a:spcPts val="0"/>
              </a:spcAft>
              <a:buNone/>
            </a:pPr>
            <a:endParaRPr lang="en-US" sz="2400" dirty="0">
              <a:latin typeface="Georgia" panose="02040502050405020303" pitchFamily="18" charset="0"/>
              <a:ea typeface="Calibri" panose="020F0502020204030204" pitchFamily="34" charset="0"/>
            </a:endParaRPr>
          </a:p>
          <a:p>
            <a:pPr marL="114300" marR="0" indent="0">
              <a:spcBef>
                <a:spcPts val="0"/>
              </a:spcBef>
              <a:spcAft>
                <a:spcPts val="0"/>
              </a:spcAft>
              <a:buNone/>
            </a:pPr>
            <a:r>
              <a:rPr lang="en-US" sz="2400" b="1" dirty="0">
                <a:latin typeface="Georgia" panose="02040502050405020303" pitchFamily="18" charset="0"/>
                <a:ea typeface="Calibri" panose="020F0502020204030204" pitchFamily="34" charset="0"/>
              </a:rPr>
              <a:t>Target: </a:t>
            </a:r>
            <a:r>
              <a:rPr lang="en-US" sz="2400" dirty="0">
                <a:latin typeface="Georgia" panose="02040502050405020303" pitchFamily="18" charset="0"/>
                <a:ea typeface="Calibri" panose="020F0502020204030204" pitchFamily="34" charset="0"/>
              </a:rPr>
              <a:t>high-value luxury lifestyle products/designs</a:t>
            </a:r>
          </a:p>
          <a:p>
            <a:pPr marL="114300" marR="0" indent="0">
              <a:spcBef>
                <a:spcPts val="0"/>
              </a:spcBef>
              <a:spcAft>
                <a:spcPts val="0"/>
              </a:spcAft>
              <a:buNone/>
            </a:pPr>
            <a:r>
              <a:rPr lang="en-US" sz="2400" dirty="0">
                <a:latin typeface="Georgia" panose="02040502050405020303" pitchFamily="18" charset="0"/>
                <a:ea typeface="Calibri" panose="020F0502020204030204" pitchFamily="34" charset="0"/>
              </a:rPr>
              <a:t>(ideally w/ very income elastic / price inelastic demand)</a:t>
            </a:r>
          </a:p>
          <a:p>
            <a:pPr marL="571500" marR="0" indent="-457200">
              <a:spcBef>
                <a:spcPts val="0"/>
              </a:spcBef>
              <a:spcAft>
                <a:spcPts val="0"/>
              </a:spcAft>
              <a:buFont typeface="+mj-lt"/>
              <a:buAutoNum type="arabicPeriod"/>
            </a:pPr>
            <a:endParaRPr lang="en-US" sz="2400" dirty="0">
              <a:latin typeface="Georgia" panose="02040502050405020303" pitchFamily="18" charset="0"/>
              <a:ea typeface="Calibri" panose="020F0502020204030204" pitchFamily="34" charset="0"/>
            </a:endParaRPr>
          </a:p>
          <a:p>
            <a:pPr marL="571500" marR="0" indent="-457200">
              <a:spcBef>
                <a:spcPts val="0"/>
              </a:spcBef>
              <a:spcAft>
                <a:spcPts val="0"/>
              </a:spcAft>
              <a:buFont typeface="+mj-lt"/>
              <a:buAutoNum type="arabicPeriod"/>
            </a:pPr>
            <a:endParaRPr lang="en-US" sz="2400" dirty="0">
              <a:latin typeface="Georgia" panose="02040502050405020303" pitchFamily="18" charset="0"/>
              <a:ea typeface="Calibri" panose="020F0502020204030204" pitchFamily="34" charset="0"/>
            </a:endParaRPr>
          </a:p>
          <a:p>
            <a:pPr marL="571500" marR="0" indent="-457200">
              <a:spcBef>
                <a:spcPts val="0"/>
              </a:spcBef>
              <a:spcAft>
                <a:spcPts val="0"/>
              </a:spcAft>
              <a:buFont typeface="+mj-lt"/>
              <a:buAutoNum type="arabicPeriod"/>
            </a:pPr>
            <a:endParaRPr lang="en-US" sz="2400" dirty="0">
              <a:effectLst/>
              <a:latin typeface="Georgia" panose="02040502050405020303" pitchFamily="18" charset="0"/>
              <a:ea typeface="Calibri" panose="020F0502020204030204" pitchFamily="34" charset="0"/>
            </a:endParaRPr>
          </a:p>
          <a:p>
            <a:pPr marL="114300" marR="0" indent="0">
              <a:spcBef>
                <a:spcPts val="0"/>
              </a:spcBef>
              <a:spcAft>
                <a:spcPts val="0"/>
              </a:spcAft>
              <a:buNone/>
            </a:pPr>
            <a:endParaRPr lang="en-US" sz="2400" dirty="0">
              <a:latin typeface="Georgia" panose="02040502050405020303" pitchFamily="18" charset="0"/>
              <a:ea typeface="Calibri" panose="020F0502020204030204" pitchFamily="34" charset="0"/>
            </a:endParaRPr>
          </a:p>
        </p:txBody>
      </p:sp>
      <p:pic>
        <p:nvPicPr>
          <p:cNvPr id="5" name="Picture 5" descr="cu_logo_sml_150_ppt">
            <a:extLst>
              <a:ext uri="{FF2B5EF4-FFF2-40B4-BE49-F238E27FC236}">
                <a16:creationId xmlns:a16="http://schemas.microsoft.com/office/drawing/2014/main" id="{54B43D7E-9A8B-4198-81FE-73ABAEFD8C07}"/>
              </a:ext>
            </a:extLst>
          </p:cNvPr>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a:extLst>
              <a:ext uri="{FF2B5EF4-FFF2-40B4-BE49-F238E27FC236}">
                <a16:creationId xmlns:a16="http://schemas.microsoft.com/office/drawing/2014/main" id="{3CD39138-2085-4B13-80D5-E00B1C068474}"/>
              </a:ext>
            </a:extLst>
          </p:cNvPr>
          <p:cNvSpPr txBox="1">
            <a:spLocks/>
          </p:cNvSpPr>
          <p:nvPr/>
        </p:nvSpPr>
        <p:spPr bwMode="auto">
          <a:xfrm>
            <a:off x="3581400" y="0"/>
            <a:ext cx="5562600" cy="990600"/>
          </a:xfrm>
          <a:prstGeom prst="rect">
            <a:avLst/>
          </a:prstGeom>
          <a:noFill/>
          <a:ln w="9525">
            <a:noFill/>
            <a:miter lim="800000"/>
            <a:headEnd/>
            <a:tailEnd/>
          </a:ln>
        </p:spPr>
        <p:txBody>
          <a:bodyPr anchor="ctr"/>
          <a:lstStyle/>
          <a:p>
            <a:pPr algn="r" eaLnBrk="0" hangingPunct="0">
              <a:defRPr/>
            </a:pPr>
            <a:r>
              <a:rPr lang="en-US" sz="3000" b="1" kern="0" dirty="0">
                <a:solidFill>
                  <a:schemeClr val="bg1"/>
                </a:solidFill>
                <a:latin typeface="Georgia" pitchFamily="18" charset="0"/>
                <a:ea typeface="+mj-ea"/>
                <a:cs typeface="+mj-cs"/>
              </a:rPr>
              <a:t>What is non-essential?</a:t>
            </a:r>
          </a:p>
        </p:txBody>
      </p:sp>
    </p:spTree>
    <p:extLst>
      <p:ext uri="{BB962C8B-B14F-4D97-AF65-F5344CB8AC3E}">
        <p14:creationId xmlns:p14="http://schemas.microsoft.com/office/powerpoint/2010/main" val="1912754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53227-740A-4131-BDE5-5E372E0A0D18}"/>
              </a:ext>
            </a:extLst>
          </p:cNvPr>
          <p:cNvSpPr>
            <a:spLocks noGrp="1"/>
          </p:cNvSpPr>
          <p:nvPr>
            <p:ph idx="1"/>
          </p:nvPr>
        </p:nvSpPr>
        <p:spPr>
          <a:xfrm>
            <a:off x="152400" y="990600"/>
            <a:ext cx="8839200" cy="3086100"/>
          </a:xfrm>
        </p:spPr>
        <p:txBody>
          <a:bodyPr/>
          <a:lstStyle/>
          <a:p>
            <a:pPr marL="571500" indent="-457200">
              <a:spcBef>
                <a:spcPts val="0"/>
              </a:spcBef>
              <a:spcAft>
                <a:spcPts val="0"/>
              </a:spcAft>
              <a:buFont typeface="+mj-lt"/>
              <a:buAutoNum type="arabicPeriod"/>
            </a:pPr>
            <a:r>
              <a:rPr lang="en-US" sz="2400" b="1" dirty="0">
                <a:latin typeface="Georgia" panose="02040502050405020303" pitchFamily="18" charset="0"/>
                <a:ea typeface="Calibri" panose="020F0502020204030204" pitchFamily="34" charset="0"/>
              </a:rPr>
              <a:t>Value boost: </a:t>
            </a:r>
            <a:r>
              <a:rPr lang="en-US" sz="2400" dirty="0">
                <a:latin typeface="Georgia" panose="02040502050405020303" pitchFamily="18" charset="0"/>
                <a:ea typeface="Calibri" panose="020F0502020204030204" pitchFamily="34" charset="0"/>
              </a:rPr>
              <a:t>BD valued based per non-essential extended patent, not on BD’s direct mkt value. </a:t>
            </a:r>
          </a:p>
          <a:p>
            <a:pPr marL="571500" marR="0" indent="-457200">
              <a:spcBef>
                <a:spcPts val="0"/>
              </a:spcBef>
              <a:spcAft>
                <a:spcPts val="0"/>
              </a:spcAft>
              <a:buFont typeface="+mj-lt"/>
              <a:buAutoNum type="arabicPeriod"/>
            </a:pPr>
            <a:endParaRPr lang="en-US" sz="2400" b="1" dirty="0">
              <a:latin typeface="Georgia" panose="02040502050405020303" pitchFamily="18" charset="0"/>
              <a:ea typeface="Calibri" panose="020F0502020204030204" pitchFamily="34" charset="0"/>
            </a:endParaRPr>
          </a:p>
          <a:p>
            <a:pPr marL="571500" marR="0" indent="-457200">
              <a:spcBef>
                <a:spcPts val="0"/>
              </a:spcBef>
              <a:spcAft>
                <a:spcPts val="0"/>
              </a:spcAft>
              <a:buFont typeface="+mj-lt"/>
              <a:buAutoNum type="arabicPeriod"/>
            </a:pPr>
            <a:r>
              <a:rPr lang="en-US" sz="2400" b="1" dirty="0">
                <a:latin typeface="Georgia" panose="02040502050405020303" pitchFamily="18" charset="0"/>
                <a:ea typeface="Calibri" panose="020F0502020204030204" pitchFamily="34" charset="0"/>
              </a:rPr>
              <a:t>Voluntary</a:t>
            </a:r>
            <a:r>
              <a:rPr lang="en-US" sz="2400" dirty="0">
                <a:latin typeface="Georgia" panose="02040502050405020303" pitchFamily="18" charset="0"/>
                <a:ea typeface="Calibri" panose="020F0502020204030204" pitchFamily="34" charset="0"/>
              </a:rPr>
              <a:t>: No inventor obliged to surrender patent rights. No consumer obliged to pay monopoly premia.</a:t>
            </a:r>
          </a:p>
          <a:p>
            <a:pPr marL="571500" marR="0" indent="-457200">
              <a:spcBef>
                <a:spcPts val="0"/>
              </a:spcBef>
              <a:spcAft>
                <a:spcPts val="0"/>
              </a:spcAft>
              <a:buFont typeface="+mj-lt"/>
              <a:buAutoNum type="arabicPeriod"/>
            </a:pPr>
            <a:endParaRPr lang="en-US" sz="2400" dirty="0">
              <a:latin typeface="Georgia" panose="02040502050405020303" pitchFamily="18" charset="0"/>
              <a:ea typeface="Calibri" panose="020F0502020204030204" pitchFamily="34" charset="0"/>
            </a:endParaRPr>
          </a:p>
          <a:p>
            <a:pPr marL="571500" marR="0" indent="-457200">
              <a:spcBef>
                <a:spcPts val="0"/>
              </a:spcBef>
              <a:spcAft>
                <a:spcPts val="0"/>
              </a:spcAft>
              <a:buFont typeface="+mj-lt"/>
              <a:buAutoNum type="arabicPeriod"/>
            </a:pPr>
            <a:r>
              <a:rPr lang="en-US" sz="2400" b="1" dirty="0">
                <a:latin typeface="Georgia" panose="02040502050405020303" pitchFamily="18" charset="0"/>
                <a:ea typeface="Calibri" panose="020F0502020204030204" pitchFamily="34" charset="0"/>
              </a:rPr>
              <a:t>Accelerated availability: </a:t>
            </a:r>
            <a:r>
              <a:rPr lang="en-US" sz="2400" dirty="0">
                <a:latin typeface="Georgia" panose="02040502050405020303" pitchFamily="18" charset="0"/>
                <a:ea typeface="Calibri" panose="020F0502020204030204" pitchFamily="34" charset="0"/>
              </a:rPr>
              <a:t>Inventor retains (but cannot enforce) IP. Generic producers of BD can enter right away.   </a:t>
            </a:r>
          </a:p>
          <a:p>
            <a:pPr marL="571500" marR="0" indent="-457200">
              <a:spcBef>
                <a:spcPts val="0"/>
              </a:spcBef>
              <a:spcAft>
                <a:spcPts val="0"/>
              </a:spcAft>
              <a:buFont typeface="+mj-lt"/>
              <a:buAutoNum type="arabicPeriod"/>
            </a:pPr>
            <a:endParaRPr lang="en-US" sz="2400" dirty="0">
              <a:latin typeface="Georgia" panose="02040502050405020303" pitchFamily="18" charset="0"/>
              <a:ea typeface="Calibri" panose="020F0502020204030204" pitchFamily="34" charset="0"/>
            </a:endParaRPr>
          </a:p>
          <a:p>
            <a:pPr marL="571500" marR="0" indent="-457200">
              <a:spcBef>
                <a:spcPts val="0"/>
              </a:spcBef>
              <a:spcAft>
                <a:spcPts val="0"/>
              </a:spcAft>
              <a:buFont typeface="+mj-lt"/>
              <a:buAutoNum type="arabicPeriod"/>
            </a:pPr>
            <a:r>
              <a:rPr lang="en-US" sz="2400" b="1" dirty="0">
                <a:latin typeface="Georgia" panose="02040502050405020303" pitchFamily="18" charset="0"/>
                <a:ea typeface="Calibri" panose="020F0502020204030204" pitchFamily="34" charset="0"/>
              </a:rPr>
              <a:t>Progressively redistributive: </a:t>
            </a:r>
            <a:r>
              <a:rPr lang="en-US" sz="2400" dirty="0">
                <a:latin typeface="Georgia" panose="02040502050405020303" pitchFamily="18" charset="0"/>
                <a:ea typeface="Calibri" panose="020F0502020204030204" pitchFamily="34" charset="0"/>
              </a:rPr>
              <a:t>Transfer from CS of purchasers of patented product beyond original expiration to CS of BD users and PS of BD inventors.</a:t>
            </a:r>
          </a:p>
          <a:p>
            <a:pPr marL="571500" marR="0" indent="-457200">
              <a:spcBef>
                <a:spcPts val="0"/>
              </a:spcBef>
              <a:spcAft>
                <a:spcPts val="0"/>
              </a:spcAft>
              <a:buFont typeface="+mj-lt"/>
              <a:buAutoNum type="arabicPeriod"/>
            </a:pPr>
            <a:endParaRPr lang="en-US" sz="2400" dirty="0">
              <a:latin typeface="Georgia" panose="02040502050405020303" pitchFamily="18" charset="0"/>
              <a:ea typeface="Calibri" panose="020F0502020204030204" pitchFamily="34" charset="0"/>
            </a:endParaRPr>
          </a:p>
          <a:p>
            <a:pPr marL="571500" marR="0" indent="-457200">
              <a:spcBef>
                <a:spcPts val="0"/>
              </a:spcBef>
              <a:spcAft>
                <a:spcPts val="0"/>
              </a:spcAft>
              <a:buFont typeface="+mj-lt"/>
              <a:buAutoNum type="arabicPeriod"/>
            </a:pPr>
            <a:r>
              <a:rPr lang="en-US" sz="2400" b="1" dirty="0">
                <a:latin typeface="Georgia" panose="02040502050405020303" pitchFamily="18" charset="0"/>
                <a:ea typeface="Calibri" panose="020F0502020204030204" pitchFamily="34" charset="0"/>
              </a:rPr>
              <a:t>Prospective investors: </a:t>
            </a:r>
            <a:r>
              <a:rPr lang="en-US" sz="2400" dirty="0">
                <a:latin typeface="Georgia" panose="02040502050405020303" pitchFamily="18" charset="0"/>
                <a:ea typeface="Calibri" panose="020F0502020204030204" pitchFamily="34" charset="0"/>
              </a:rPr>
              <a:t>non-practicing entities; cash-rich digital tech firms; firms needing image boost.</a:t>
            </a:r>
          </a:p>
          <a:p>
            <a:pPr marL="571500" marR="0" indent="-457200">
              <a:spcBef>
                <a:spcPts val="0"/>
              </a:spcBef>
              <a:spcAft>
                <a:spcPts val="0"/>
              </a:spcAft>
              <a:buFont typeface="+mj-lt"/>
              <a:buAutoNum type="arabicPeriod"/>
            </a:pPr>
            <a:endParaRPr lang="en-US" sz="2400" dirty="0">
              <a:latin typeface="Georgia" panose="02040502050405020303" pitchFamily="18" charset="0"/>
              <a:ea typeface="Calibri" panose="020F0502020204030204" pitchFamily="34" charset="0"/>
            </a:endParaRPr>
          </a:p>
          <a:p>
            <a:pPr marL="571500" marR="0" indent="-457200">
              <a:spcBef>
                <a:spcPts val="0"/>
              </a:spcBef>
              <a:spcAft>
                <a:spcPts val="0"/>
              </a:spcAft>
              <a:buFont typeface="+mj-lt"/>
              <a:buAutoNum type="arabicPeriod"/>
            </a:pPr>
            <a:endParaRPr lang="en-US" sz="2400" dirty="0">
              <a:latin typeface="Georgia" panose="02040502050405020303" pitchFamily="18" charset="0"/>
              <a:ea typeface="Calibri" panose="020F0502020204030204" pitchFamily="34" charset="0"/>
            </a:endParaRPr>
          </a:p>
          <a:p>
            <a:pPr marL="571500" marR="0" indent="-457200">
              <a:spcBef>
                <a:spcPts val="0"/>
              </a:spcBef>
              <a:spcAft>
                <a:spcPts val="0"/>
              </a:spcAft>
              <a:buFont typeface="+mj-lt"/>
              <a:buAutoNum type="arabicPeriod"/>
            </a:pPr>
            <a:endParaRPr lang="en-US" sz="2400" dirty="0">
              <a:effectLst/>
              <a:latin typeface="Georgia" panose="02040502050405020303" pitchFamily="18" charset="0"/>
              <a:ea typeface="Calibri" panose="020F0502020204030204" pitchFamily="34" charset="0"/>
            </a:endParaRPr>
          </a:p>
          <a:p>
            <a:pPr marL="114300" marR="0" indent="0">
              <a:spcBef>
                <a:spcPts val="0"/>
              </a:spcBef>
              <a:spcAft>
                <a:spcPts val="0"/>
              </a:spcAft>
              <a:buNone/>
            </a:pPr>
            <a:endParaRPr lang="en-US" sz="2400" dirty="0">
              <a:latin typeface="Georgia" panose="02040502050405020303" pitchFamily="18" charset="0"/>
              <a:ea typeface="Calibri" panose="020F0502020204030204" pitchFamily="34" charset="0"/>
            </a:endParaRPr>
          </a:p>
        </p:txBody>
      </p:sp>
      <p:pic>
        <p:nvPicPr>
          <p:cNvPr id="5" name="Picture 5" descr="cu_logo_sml_150_ppt">
            <a:extLst>
              <a:ext uri="{FF2B5EF4-FFF2-40B4-BE49-F238E27FC236}">
                <a16:creationId xmlns:a16="http://schemas.microsoft.com/office/drawing/2014/main" id="{54B43D7E-9A8B-4198-81FE-73ABAEFD8C07}"/>
              </a:ext>
            </a:extLst>
          </p:cNvPr>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a:extLst>
              <a:ext uri="{FF2B5EF4-FFF2-40B4-BE49-F238E27FC236}">
                <a16:creationId xmlns:a16="http://schemas.microsoft.com/office/drawing/2014/main" id="{3CD39138-2085-4B13-80D5-E00B1C068474}"/>
              </a:ext>
            </a:extLst>
          </p:cNvPr>
          <p:cNvSpPr txBox="1">
            <a:spLocks/>
          </p:cNvSpPr>
          <p:nvPr/>
        </p:nvSpPr>
        <p:spPr bwMode="auto">
          <a:xfrm>
            <a:off x="3581400" y="0"/>
            <a:ext cx="5562600" cy="990600"/>
          </a:xfrm>
          <a:prstGeom prst="rect">
            <a:avLst/>
          </a:prstGeom>
          <a:noFill/>
          <a:ln w="9525">
            <a:noFill/>
            <a:miter lim="800000"/>
            <a:headEnd/>
            <a:tailEnd/>
          </a:ln>
        </p:spPr>
        <p:txBody>
          <a:bodyPr anchor="ctr"/>
          <a:lstStyle/>
          <a:p>
            <a:pPr algn="r" eaLnBrk="0" hangingPunct="0">
              <a:defRPr/>
            </a:pPr>
            <a:r>
              <a:rPr lang="en-US" sz="3000" b="1" kern="0" dirty="0">
                <a:solidFill>
                  <a:schemeClr val="bg1"/>
                </a:solidFill>
                <a:latin typeface="Georgia" pitchFamily="18" charset="0"/>
                <a:ea typeface="+mj-ea"/>
                <a:cs typeface="+mj-cs"/>
              </a:rPr>
              <a:t>Key implications</a:t>
            </a:r>
          </a:p>
        </p:txBody>
      </p:sp>
    </p:spTree>
    <p:extLst>
      <p:ext uri="{BB962C8B-B14F-4D97-AF65-F5344CB8AC3E}">
        <p14:creationId xmlns:p14="http://schemas.microsoft.com/office/powerpoint/2010/main" val="1130078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53227-740A-4131-BDE5-5E372E0A0D18}"/>
              </a:ext>
            </a:extLst>
          </p:cNvPr>
          <p:cNvSpPr>
            <a:spLocks noGrp="1"/>
          </p:cNvSpPr>
          <p:nvPr>
            <p:ph idx="1"/>
          </p:nvPr>
        </p:nvSpPr>
        <p:spPr>
          <a:xfrm>
            <a:off x="480169" y="1143000"/>
            <a:ext cx="8183662" cy="3086100"/>
          </a:xfrm>
        </p:spPr>
        <p:txBody>
          <a:bodyPr/>
          <a:lstStyle/>
          <a:p>
            <a:pPr marL="114300" indent="0">
              <a:spcBef>
                <a:spcPts val="0"/>
              </a:spcBef>
              <a:spcAft>
                <a:spcPts val="0"/>
              </a:spcAft>
              <a:buNone/>
            </a:pPr>
            <a:r>
              <a:rPr lang="en-US" sz="2400" b="1" dirty="0">
                <a:latin typeface="Georgia" panose="02040502050405020303" pitchFamily="18" charset="0"/>
                <a:ea typeface="Calibri" panose="020F0502020204030204" pitchFamily="34" charset="0"/>
              </a:rPr>
              <a:t>Induced R&amp;D capacity in Global South:</a:t>
            </a:r>
          </a:p>
          <a:p>
            <a:pPr marL="114300" indent="0">
              <a:spcBef>
                <a:spcPts val="0"/>
              </a:spcBef>
              <a:spcAft>
                <a:spcPts val="0"/>
              </a:spcAft>
              <a:buNone/>
            </a:pPr>
            <a:endParaRPr lang="en-US" sz="2400" b="1" dirty="0">
              <a:latin typeface="Georgia" panose="02040502050405020303" pitchFamily="18" charset="0"/>
              <a:ea typeface="Calibri" panose="020F0502020204030204" pitchFamily="34" charset="0"/>
            </a:endParaRPr>
          </a:p>
          <a:p>
            <a:pPr marL="114300" indent="0">
              <a:spcBef>
                <a:spcPts val="0"/>
              </a:spcBef>
              <a:spcAft>
                <a:spcPts val="0"/>
              </a:spcAft>
              <a:buNone/>
            </a:pPr>
            <a:r>
              <a:rPr lang="en-US" sz="2400" b="1" dirty="0">
                <a:latin typeface="Georgia" panose="02040502050405020303" pitchFamily="18" charset="0"/>
                <a:ea typeface="Calibri" panose="020F0502020204030204" pitchFamily="34" charset="0"/>
              </a:rPr>
              <a:t>Benevolent discoveries often require </a:t>
            </a:r>
            <a:r>
              <a:rPr lang="en-US" sz="2400" b="1" i="1" dirty="0">
                <a:latin typeface="Georgia" panose="02040502050405020303" pitchFamily="18" charset="0"/>
                <a:ea typeface="Calibri" panose="020F0502020204030204" pitchFamily="34" charset="0"/>
              </a:rPr>
              <a:t>in situ </a:t>
            </a:r>
            <a:r>
              <a:rPr lang="en-US" sz="2400" b="1" dirty="0">
                <a:latin typeface="Georgia" panose="02040502050405020303" pitchFamily="18" charset="0"/>
                <a:ea typeface="Calibri" panose="020F0502020204030204" pitchFamily="34" charset="0"/>
              </a:rPr>
              <a:t>R&amp;D: </a:t>
            </a:r>
            <a:r>
              <a:rPr lang="en-US" sz="2400" dirty="0">
                <a:latin typeface="Georgia" panose="02040502050405020303" pitchFamily="18" charset="0"/>
                <a:ea typeface="Calibri" panose="020F0502020204030204" pitchFamily="34" charset="0"/>
              </a:rPr>
              <a:t>Subject populations for human trials; agroecological conditions for crop trials; accessions of wild native species from which to draw genetic material; etc.</a:t>
            </a:r>
          </a:p>
          <a:p>
            <a:pPr marL="114300" indent="0">
              <a:spcBef>
                <a:spcPts val="0"/>
              </a:spcBef>
              <a:spcAft>
                <a:spcPts val="0"/>
              </a:spcAft>
              <a:buNone/>
            </a:pPr>
            <a:endParaRPr lang="en-US" sz="2400" b="1" dirty="0">
              <a:effectLst/>
              <a:latin typeface="Georgia" panose="02040502050405020303" pitchFamily="18" charset="0"/>
              <a:ea typeface="Calibri" panose="020F0502020204030204" pitchFamily="34" charset="0"/>
            </a:endParaRPr>
          </a:p>
          <a:p>
            <a:pPr marL="114300" marR="0" indent="0">
              <a:spcBef>
                <a:spcPts val="0"/>
              </a:spcBef>
              <a:spcAft>
                <a:spcPts val="0"/>
              </a:spcAft>
              <a:buNone/>
            </a:pPr>
            <a:r>
              <a:rPr lang="en-US" sz="2400" b="1" dirty="0">
                <a:latin typeface="Georgia" panose="02040502050405020303" pitchFamily="18" charset="0"/>
                <a:ea typeface="Calibri" panose="020F0502020204030204" pitchFamily="34" charset="0"/>
              </a:rPr>
              <a:t>Encourage investment in R&amp;D facilities and human capital:</a:t>
            </a:r>
            <a:r>
              <a:rPr lang="en-US" sz="2400" b="1" dirty="0">
                <a:effectLst/>
                <a:latin typeface="Georgia" panose="02040502050405020303" pitchFamily="18" charset="0"/>
                <a:ea typeface="Calibri" panose="020F0502020204030204" pitchFamily="34" charset="0"/>
              </a:rPr>
              <a:t> </a:t>
            </a:r>
            <a:r>
              <a:rPr lang="en-US" sz="2400" dirty="0">
                <a:latin typeface="Georgia" panose="02040502050405020303" pitchFamily="18" charset="0"/>
                <a:ea typeface="Calibri" panose="020F0502020204030204" pitchFamily="34" charset="0"/>
              </a:rPr>
              <a:t>Much of Global South deficient in both.</a:t>
            </a:r>
          </a:p>
          <a:p>
            <a:pPr marL="114300" marR="0" indent="0">
              <a:spcBef>
                <a:spcPts val="0"/>
              </a:spcBef>
              <a:spcAft>
                <a:spcPts val="0"/>
              </a:spcAft>
              <a:buNone/>
            </a:pPr>
            <a:endParaRPr lang="en-US" sz="2400" dirty="0">
              <a:latin typeface="Georgia" panose="02040502050405020303" pitchFamily="18" charset="0"/>
              <a:ea typeface="Calibri" panose="020F0502020204030204" pitchFamily="34" charset="0"/>
            </a:endParaRPr>
          </a:p>
          <a:p>
            <a:pPr marL="114300" marR="0" indent="0">
              <a:spcBef>
                <a:spcPts val="0"/>
              </a:spcBef>
              <a:spcAft>
                <a:spcPts val="0"/>
              </a:spcAft>
              <a:buNone/>
            </a:pPr>
            <a:r>
              <a:rPr lang="en-US" sz="2400" dirty="0">
                <a:latin typeface="Georgia" panose="02040502050405020303" pitchFamily="18" charset="0"/>
                <a:ea typeface="Calibri" panose="020F0502020204030204" pitchFamily="34" charset="0"/>
              </a:rPr>
              <a:t>If a big tech firm wants to extend app patent, a strategy becomes to invest in labs in LMICs. </a:t>
            </a:r>
          </a:p>
          <a:p>
            <a:pPr marL="114300" marR="0" indent="0">
              <a:spcBef>
                <a:spcPts val="0"/>
              </a:spcBef>
              <a:spcAft>
                <a:spcPts val="0"/>
              </a:spcAft>
              <a:buNone/>
            </a:pPr>
            <a:endParaRPr lang="en-US" sz="1800" dirty="0">
              <a:latin typeface="Calibri" panose="020F0502020204030204" pitchFamily="34" charset="0"/>
              <a:cs typeface="Calibri" panose="020F0502020204030204" pitchFamily="34" charset="0"/>
            </a:endParaRPr>
          </a:p>
        </p:txBody>
      </p:sp>
      <p:pic>
        <p:nvPicPr>
          <p:cNvPr id="5" name="Picture 5" descr="cu_logo_sml_150_ppt">
            <a:extLst>
              <a:ext uri="{FF2B5EF4-FFF2-40B4-BE49-F238E27FC236}">
                <a16:creationId xmlns:a16="http://schemas.microsoft.com/office/drawing/2014/main" id="{54B43D7E-9A8B-4198-81FE-73ABAEFD8C07}"/>
              </a:ext>
            </a:extLst>
          </p:cNvPr>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a:extLst>
              <a:ext uri="{FF2B5EF4-FFF2-40B4-BE49-F238E27FC236}">
                <a16:creationId xmlns:a16="http://schemas.microsoft.com/office/drawing/2014/main" id="{3CD39138-2085-4B13-80D5-E00B1C068474}"/>
              </a:ext>
            </a:extLst>
          </p:cNvPr>
          <p:cNvSpPr txBox="1">
            <a:spLocks/>
          </p:cNvSpPr>
          <p:nvPr/>
        </p:nvSpPr>
        <p:spPr bwMode="auto">
          <a:xfrm>
            <a:off x="3581400" y="0"/>
            <a:ext cx="5562600" cy="990600"/>
          </a:xfrm>
          <a:prstGeom prst="rect">
            <a:avLst/>
          </a:prstGeom>
          <a:noFill/>
          <a:ln w="9525">
            <a:noFill/>
            <a:miter lim="800000"/>
            <a:headEnd/>
            <a:tailEnd/>
          </a:ln>
        </p:spPr>
        <p:txBody>
          <a:bodyPr anchor="ctr"/>
          <a:lstStyle/>
          <a:p>
            <a:pPr algn="r" eaLnBrk="0" hangingPunct="0">
              <a:defRPr/>
            </a:pPr>
            <a:r>
              <a:rPr lang="en-US" sz="3000" b="1" kern="0" dirty="0">
                <a:solidFill>
                  <a:schemeClr val="bg1"/>
                </a:solidFill>
                <a:latin typeface="Georgia" pitchFamily="18" charset="0"/>
                <a:ea typeface="+mj-ea"/>
                <a:cs typeface="+mj-cs"/>
              </a:rPr>
              <a:t>Possible benefits</a:t>
            </a:r>
          </a:p>
        </p:txBody>
      </p:sp>
    </p:spTree>
    <p:extLst>
      <p:ext uri="{BB962C8B-B14F-4D97-AF65-F5344CB8AC3E}">
        <p14:creationId xmlns:p14="http://schemas.microsoft.com/office/powerpoint/2010/main" val="1579045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53227-740A-4131-BDE5-5E372E0A0D18}"/>
              </a:ext>
            </a:extLst>
          </p:cNvPr>
          <p:cNvSpPr>
            <a:spLocks noGrp="1"/>
          </p:cNvSpPr>
          <p:nvPr>
            <p:ph idx="1"/>
          </p:nvPr>
        </p:nvSpPr>
        <p:spPr>
          <a:xfrm>
            <a:off x="480169" y="1143000"/>
            <a:ext cx="8183662" cy="3086100"/>
          </a:xfrm>
        </p:spPr>
        <p:txBody>
          <a:bodyPr/>
          <a:lstStyle/>
          <a:p>
            <a:pPr marL="114300" indent="0">
              <a:spcBef>
                <a:spcPts val="0"/>
              </a:spcBef>
              <a:spcAft>
                <a:spcPts val="0"/>
              </a:spcAft>
              <a:buNone/>
            </a:pPr>
            <a:r>
              <a:rPr lang="en-US" sz="2400" dirty="0">
                <a:latin typeface="Georgia" panose="02040502050405020303" pitchFamily="18" charset="0"/>
                <a:ea typeface="Calibri" panose="020F0502020204030204" pitchFamily="34" charset="0"/>
              </a:rPr>
              <a:t>Sep 25, 2023 issues of</a:t>
            </a:r>
          </a:p>
          <a:p>
            <a:pPr marL="114300" indent="0">
              <a:spcBef>
                <a:spcPts val="0"/>
              </a:spcBef>
              <a:spcAft>
                <a:spcPts val="0"/>
              </a:spcAft>
              <a:buNone/>
            </a:pPr>
            <a:r>
              <a:rPr lang="en-US" sz="2400" i="1" dirty="0">
                <a:latin typeface="Georgia" panose="02040502050405020303" pitchFamily="18" charset="0"/>
                <a:ea typeface="Calibri" panose="020F0502020204030204" pitchFamily="34" charset="0"/>
              </a:rPr>
              <a:t>	</a:t>
            </a:r>
          </a:p>
          <a:p>
            <a:pPr marL="114300" marR="0" indent="0">
              <a:spcBef>
                <a:spcPts val="0"/>
              </a:spcBef>
              <a:spcAft>
                <a:spcPts val="0"/>
              </a:spcAft>
              <a:buNone/>
            </a:pPr>
            <a:endParaRPr lang="en-US" sz="1800" dirty="0">
              <a:latin typeface="Calibri" panose="020F0502020204030204" pitchFamily="34" charset="0"/>
              <a:cs typeface="Calibri" panose="020F0502020204030204" pitchFamily="34" charset="0"/>
            </a:endParaRPr>
          </a:p>
        </p:txBody>
      </p:sp>
      <p:pic>
        <p:nvPicPr>
          <p:cNvPr id="5" name="Picture 5" descr="cu_logo_sml_150_ppt">
            <a:extLst>
              <a:ext uri="{FF2B5EF4-FFF2-40B4-BE49-F238E27FC236}">
                <a16:creationId xmlns:a16="http://schemas.microsoft.com/office/drawing/2014/main" id="{54B43D7E-9A8B-4198-81FE-73ABAEFD8C07}"/>
              </a:ext>
            </a:extLst>
          </p:cNvPr>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a:extLst>
              <a:ext uri="{FF2B5EF4-FFF2-40B4-BE49-F238E27FC236}">
                <a16:creationId xmlns:a16="http://schemas.microsoft.com/office/drawing/2014/main" id="{3CD39138-2085-4B13-80D5-E00B1C068474}"/>
              </a:ext>
            </a:extLst>
          </p:cNvPr>
          <p:cNvSpPr txBox="1">
            <a:spLocks/>
          </p:cNvSpPr>
          <p:nvPr/>
        </p:nvSpPr>
        <p:spPr bwMode="auto">
          <a:xfrm>
            <a:off x="3581400" y="0"/>
            <a:ext cx="5562600" cy="990600"/>
          </a:xfrm>
          <a:prstGeom prst="rect">
            <a:avLst/>
          </a:prstGeom>
          <a:noFill/>
          <a:ln w="9525">
            <a:noFill/>
            <a:miter lim="800000"/>
            <a:headEnd/>
            <a:tailEnd/>
          </a:ln>
        </p:spPr>
        <p:txBody>
          <a:bodyPr anchor="ctr"/>
          <a:lstStyle/>
          <a:p>
            <a:pPr algn="r" eaLnBrk="0" hangingPunct="0">
              <a:defRPr/>
            </a:pPr>
            <a:r>
              <a:rPr lang="en-US" sz="3000" b="1" kern="0" dirty="0">
                <a:solidFill>
                  <a:schemeClr val="bg1"/>
                </a:solidFill>
                <a:latin typeface="Georgia" pitchFamily="18" charset="0"/>
                <a:ea typeface="+mj-ea"/>
                <a:cs typeface="+mj-cs"/>
              </a:rPr>
              <a:t>For more details</a:t>
            </a:r>
          </a:p>
        </p:txBody>
      </p:sp>
      <p:pic>
        <p:nvPicPr>
          <p:cNvPr id="4" name="Picture 3">
            <a:extLst>
              <a:ext uri="{FF2B5EF4-FFF2-40B4-BE49-F238E27FC236}">
                <a16:creationId xmlns:a16="http://schemas.microsoft.com/office/drawing/2014/main" id="{E5D80C67-3825-02DC-FE93-4E391C4C3E5B}"/>
              </a:ext>
            </a:extLst>
          </p:cNvPr>
          <p:cNvPicPr>
            <a:picLocks noChangeAspect="1"/>
          </p:cNvPicPr>
          <p:nvPr/>
        </p:nvPicPr>
        <p:blipFill>
          <a:blip r:embed="rId3"/>
          <a:stretch>
            <a:fillRect/>
          </a:stretch>
        </p:blipFill>
        <p:spPr>
          <a:xfrm>
            <a:off x="480169" y="2109614"/>
            <a:ext cx="3373158" cy="4562821"/>
          </a:xfrm>
          <a:prstGeom prst="rect">
            <a:avLst/>
          </a:prstGeom>
        </p:spPr>
      </p:pic>
      <p:pic>
        <p:nvPicPr>
          <p:cNvPr id="8" name="Picture 7">
            <a:extLst>
              <a:ext uri="{FF2B5EF4-FFF2-40B4-BE49-F238E27FC236}">
                <a16:creationId xmlns:a16="http://schemas.microsoft.com/office/drawing/2014/main" id="{93B49C73-DB24-98BC-0823-0DA1C00A3C55}"/>
              </a:ext>
            </a:extLst>
          </p:cNvPr>
          <p:cNvPicPr>
            <a:picLocks noChangeAspect="1"/>
          </p:cNvPicPr>
          <p:nvPr/>
        </p:nvPicPr>
        <p:blipFill>
          <a:blip r:embed="rId4"/>
          <a:stretch>
            <a:fillRect/>
          </a:stretch>
        </p:blipFill>
        <p:spPr>
          <a:xfrm>
            <a:off x="4953000" y="2019299"/>
            <a:ext cx="3593690" cy="4615325"/>
          </a:xfrm>
          <a:prstGeom prst="rect">
            <a:avLst/>
          </a:prstGeom>
        </p:spPr>
      </p:pic>
    </p:spTree>
    <p:extLst>
      <p:ext uri="{BB962C8B-B14F-4D97-AF65-F5344CB8AC3E}">
        <p14:creationId xmlns:p14="http://schemas.microsoft.com/office/powerpoint/2010/main" val="603768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638800" y="0"/>
            <a:ext cx="4724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Thank you</a:t>
            </a:r>
          </a:p>
        </p:txBody>
      </p:sp>
      <p:pic>
        <p:nvPicPr>
          <p:cNvPr id="7" name="Picture 6">
            <a:extLst>
              <a:ext uri="{FF2B5EF4-FFF2-40B4-BE49-F238E27FC236}">
                <a16:creationId xmlns:a16="http://schemas.microsoft.com/office/drawing/2014/main" id="{3B0E3E5C-3F12-4F42-8EE1-B874980D0D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635" t="19851" r="47346" b="38252"/>
          <a:stretch/>
        </p:blipFill>
        <p:spPr>
          <a:xfrm>
            <a:off x="27753" y="981075"/>
            <a:ext cx="3858447" cy="5768319"/>
          </a:xfrm>
          <a:prstGeom prst="rect">
            <a:avLst/>
          </a:prstGeom>
        </p:spPr>
      </p:pic>
      <p:pic>
        <p:nvPicPr>
          <p:cNvPr id="2" name="Picture 1">
            <a:extLst>
              <a:ext uri="{FF2B5EF4-FFF2-40B4-BE49-F238E27FC236}">
                <a16:creationId xmlns:a16="http://schemas.microsoft.com/office/drawing/2014/main" id="{AD35F3A0-1C5B-4B78-B153-735F8C021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6400" y="3210576"/>
            <a:ext cx="4673600" cy="3505200"/>
          </a:xfrm>
          <a:prstGeom prst="rect">
            <a:avLst/>
          </a:prstGeom>
        </p:spPr>
      </p:pic>
      <p:sp>
        <p:nvSpPr>
          <p:cNvPr id="6" name="Content Placeholder 1">
            <a:extLst>
              <a:ext uri="{FF2B5EF4-FFF2-40B4-BE49-F238E27FC236}">
                <a16:creationId xmlns:a16="http://schemas.microsoft.com/office/drawing/2014/main" id="{3324E219-216E-4FE5-AC81-8FC228DF7F4E}"/>
              </a:ext>
            </a:extLst>
          </p:cNvPr>
          <p:cNvSpPr>
            <a:spLocks noGrp="1"/>
          </p:cNvSpPr>
          <p:nvPr>
            <p:ph idx="1"/>
          </p:nvPr>
        </p:nvSpPr>
        <p:spPr>
          <a:xfrm>
            <a:off x="4191000" y="1371600"/>
            <a:ext cx="4724400" cy="1858963"/>
          </a:xfrm>
        </p:spPr>
        <p:txBody>
          <a:bodyPr/>
          <a:lstStyle/>
          <a:p>
            <a:pPr marL="0" indent="0">
              <a:buNone/>
            </a:pPr>
            <a:r>
              <a:rPr lang="en-US" sz="2400" b="1" dirty="0">
                <a:latin typeface="Georgia" panose="02040502050405020303" pitchFamily="18" charset="0"/>
              </a:rPr>
              <a:t>Thank you for your interest</a:t>
            </a:r>
          </a:p>
          <a:p>
            <a:pPr marL="0" indent="0">
              <a:buNone/>
            </a:pPr>
            <a:endParaRPr lang="en-US" sz="2400" b="1" dirty="0">
              <a:latin typeface="Georgia" panose="02040502050405020303" pitchFamily="18" charset="0"/>
            </a:endParaRPr>
          </a:p>
          <a:p>
            <a:pPr marL="0" indent="0">
              <a:buNone/>
            </a:pPr>
            <a:r>
              <a:rPr lang="en-US" sz="2400" b="1" dirty="0">
                <a:latin typeface="Georgia" panose="02040502050405020303" pitchFamily="18" charset="0"/>
              </a:rPr>
              <a:t>I invite your comments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53227-740A-4131-BDE5-5E372E0A0D18}"/>
              </a:ext>
            </a:extLst>
          </p:cNvPr>
          <p:cNvSpPr>
            <a:spLocks noGrp="1"/>
          </p:cNvSpPr>
          <p:nvPr>
            <p:ph idx="1"/>
          </p:nvPr>
        </p:nvSpPr>
        <p:spPr>
          <a:xfrm>
            <a:off x="400894" y="1586865"/>
            <a:ext cx="8342212" cy="3086100"/>
          </a:xfrm>
        </p:spPr>
        <p:txBody>
          <a:bodyPr/>
          <a:lstStyle/>
          <a:p>
            <a:pPr marL="0" indent="0">
              <a:buNone/>
            </a:pPr>
            <a:r>
              <a:rPr lang="en-US" sz="2400" dirty="0">
                <a:latin typeface="Georgia" panose="02040502050405020303" pitchFamily="18" charset="0"/>
              </a:rPr>
              <a:t>Scant R&amp;D targets neglected tropical diseases (NTDs), orphan crops (OCs) and other ills faced mainly by the poor:  </a:t>
            </a:r>
          </a:p>
          <a:p>
            <a:pPr marL="400050" marR="0" indent="-285750">
              <a:spcBef>
                <a:spcPts val="0"/>
              </a:spcBef>
              <a:spcAft>
                <a:spcPts val="0"/>
              </a:spcAft>
              <a:buFontTx/>
              <a:buChar char="-"/>
            </a:pPr>
            <a:r>
              <a:rPr lang="en-US" sz="2400" dirty="0">
                <a:effectLst/>
                <a:latin typeface="Georgia" panose="02040502050405020303" pitchFamily="18" charset="0"/>
                <a:ea typeface="Calibri" panose="020F0502020204030204" pitchFamily="34" charset="0"/>
              </a:rPr>
              <a:t>dengue, schistosomiasis, trypanosomiasis, etc. 2.5-3.5 bn</a:t>
            </a:r>
          </a:p>
          <a:p>
            <a:pPr marL="400050" marR="0" indent="-285750">
              <a:spcBef>
                <a:spcPts val="0"/>
              </a:spcBef>
              <a:spcAft>
                <a:spcPts val="0"/>
              </a:spcAft>
              <a:buFontTx/>
              <a:buChar char="-"/>
            </a:pPr>
            <a:r>
              <a:rPr lang="en-US" sz="2400" dirty="0">
                <a:latin typeface="Georgia" panose="02040502050405020303" pitchFamily="18" charset="0"/>
                <a:cs typeface="Calibri" panose="020F0502020204030204" pitchFamily="34" charset="0"/>
              </a:rPr>
              <a:t>cassava, cowpea, millets, plantain, tef, etc. &gt;100 </a:t>
            </a:r>
            <a:r>
              <a:rPr lang="en-US" sz="2400" dirty="0" err="1">
                <a:latin typeface="Georgia" panose="02040502050405020303" pitchFamily="18" charset="0"/>
                <a:cs typeface="Calibri" panose="020F0502020204030204" pitchFamily="34" charset="0"/>
              </a:rPr>
              <a:t>mn</a:t>
            </a:r>
            <a:r>
              <a:rPr lang="en-US" sz="2400" dirty="0">
                <a:latin typeface="Georgia" panose="02040502050405020303" pitchFamily="18" charset="0"/>
                <a:cs typeface="Calibri" panose="020F0502020204030204" pitchFamily="34" charset="0"/>
              </a:rPr>
              <a:t> ha and cultivated by &gt;500 </a:t>
            </a:r>
            <a:r>
              <a:rPr lang="en-US" sz="2400" dirty="0" err="1">
                <a:latin typeface="Georgia" panose="02040502050405020303" pitchFamily="18" charset="0"/>
                <a:cs typeface="Calibri" panose="020F0502020204030204" pitchFamily="34" charset="0"/>
              </a:rPr>
              <a:t>mn</a:t>
            </a:r>
            <a:r>
              <a:rPr lang="en-US" sz="2400" dirty="0">
                <a:latin typeface="Georgia" panose="02040502050405020303" pitchFamily="18" charset="0"/>
                <a:cs typeface="Calibri" panose="020F0502020204030204" pitchFamily="34" charset="0"/>
              </a:rPr>
              <a:t> poor farmers</a:t>
            </a:r>
            <a:endParaRPr lang="en-US" sz="2400" dirty="0">
              <a:latin typeface="Georgia" panose="02040502050405020303" pitchFamily="18" charset="0"/>
            </a:endParaRPr>
          </a:p>
          <a:p>
            <a:pPr marL="0" indent="0">
              <a:buNone/>
            </a:pPr>
            <a:r>
              <a:rPr lang="en-US" sz="2400" dirty="0">
                <a:latin typeface="Georgia" panose="02040502050405020303" pitchFamily="18" charset="0"/>
              </a:rPr>
              <a:t>Hence </a:t>
            </a:r>
            <a:r>
              <a:rPr lang="en-US" sz="2400" u="sng" dirty="0">
                <a:latin typeface="Georgia" panose="02040502050405020303" pitchFamily="18" charset="0"/>
              </a:rPr>
              <a:t>very</a:t>
            </a:r>
            <a:r>
              <a:rPr lang="en-US" sz="2400" dirty="0">
                <a:latin typeface="Georgia" panose="02040502050405020303" pitchFamily="18" charset="0"/>
              </a:rPr>
              <a:t> high estimated ROI on such investments.</a:t>
            </a:r>
          </a:p>
          <a:p>
            <a:pPr marL="0" indent="0">
              <a:buNone/>
            </a:pPr>
            <a:endParaRPr lang="en-US" sz="2400" dirty="0">
              <a:latin typeface="Georgia" panose="02040502050405020303" pitchFamily="18" charset="0"/>
            </a:endParaRPr>
          </a:p>
          <a:p>
            <a:pPr marL="0" indent="0">
              <a:buNone/>
            </a:pPr>
            <a:endParaRPr lang="en-US" sz="2400" dirty="0">
              <a:latin typeface="Georgia" panose="02040502050405020303" pitchFamily="18" charset="0"/>
            </a:endParaRPr>
          </a:p>
        </p:txBody>
      </p:sp>
      <p:sp>
        <p:nvSpPr>
          <p:cNvPr id="3" name="Title 2">
            <a:extLst>
              <a:ext uri="{FF2B5EF4-FFF2-40B4-BE49-F238E27FC236}">
                <a16:creationId xmlns:a16="http://schemas.microsoft.com/office/drawing/2014/main" id="{2BDC4040-CE3C-4CEA-B097-44C7D2634716}"/>
              </a:ext>
            </a:extLst>
          </p:cNvPr>
          <p:cNvSpPr>
            <a:spLocks noGrp="1"/>
          </p:cNvSpPr>
          <p:nvPr>
            <p:ph type="title"/>
          </p:nvPr>
        </p:nvSpPr>
        <p:spPr>
          <a:xfrm>
            <a:off x="585489" y="838200"/>
            <a:ext cx="8025111" cy="771525"/>
          </a:xfrm>
        </p:spPr>
        <p:txBody>
          <a:bodyPr/>
          <a:lstStyle/>
          <a:p>
            <a:r>
              <a:rPr lang="en-GB" sz="2800" b="1" dirty="0">
                <a:solidFill>
                  <a:schemeClr val="tx1"/>
                </a:solidFill>
                <a:latin typeface="Georgia" panose="02040502050405020303" pitchFamily="18" charset="0"/>
              </a:rPr>
              <a:t>The unmet need for R&amp;D for the poor</a:t>
            </a:r>
          </a:p>
        </p:txBody>
      </p:sp>
      <p:pic>
        <p:nvPicPr>
          <p:cNvPr id="5" name="Picture 5" descr="cu_logo_sml_150_ppt">
            <a:extLst>
              <a:ext uri="{FF2B5EF4-FFF2-40B4-BE49-F238E27FC236}">
                <a16:creationId xmlns:a16="http://schemas.microsoft.com/office/drawing/2014/main" id="{54B43D7E-9A8B-4198-81FE-73ABAEFD8C07}"/>
              </a:ext>
            </a:extLst>
          </p:cNvPr>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a:extLst>
              <a:ext uri="{FF2B5EF4-FFF2-40B4-BE49-F238E27FC236}">
                <a16:creationId xmlns:a16="http://schemas.microsoft.com/office/drawing/2014/main" id="{3CD39138-2085-4B13-80D5-E00B1C068474}"/>
              </a:ext>
            </a:extLst>
          </p:cNvPr>
          <p:cNvSpPr txBox="1">
            <a:spLocks/>
          </p:cNvSpPr>
          <p:nvPr/>
        </p:nvSpPr>
        <p:spPr bwMode="auto">
          <a:xfrm>
            <a:off x="3581400" y="0"/>
            <a:ext cx="5562600" cy="990600"/>
          </a:xfrm>
          <a:prstGeom prst="rect">
            <a:avLst/>
          </a:prstGeom>
          <a:noFill/>
          <a:ln w="9525">
            <a:noFill/>
            <a:miter lim="800000"/>
            <a:headEnd/>
            <a:tailEnd/>
          </a:ln>
        </p:spPr>
        <p:txBody>
          <a:bodyPr anchor="ctr"/>
          <a:lstStyle/>
          <a:p>
            <a:pPr algn="r" eaLnBrk="0" hangingPunct="0">
              <a:defRPr/>
            </a:pPr>
            <a:r>
              <a:rPr lang="en-US" sz="3000" b="1" kern="0" dirty="0">
                <a:solidFill>
                  <a:schemeClr val="bg1"/>
                </a:solidFill>
                <a:latin typeface="Georgia" pitchFamily="18" charset="0"/>
                <a:ea typeface="+mj-ea"/>
                <a:cs typeface="+mj-cs"/>
              </a:rPr>
              <a:t>Massive unmet needs</a:t>
            </a:r>
          </a:p>
        </p:txBody>
      </p:sp>
      <p:sp>
        <p:nvSpPr>
          <p:cNvPr id="4" name="Rectangle 3">
            <a:extLst>
              <a:ext uri="{FF2B5EF4-FFF2-40B4-BE49-F238E27FC236}">
                <a16:creationId xmlns:a16="http://schemas.microsoft.com/office/drawing/2014/main" id="{E7159CCC-2502-16D1-386F-0052DB5E9E07}"/>
              </a:ext>
            </a:extLst>
          </p:cNvPr>
          <p:cNvSpPr txBox="1">
            <a:spLocks noChangeArrowheads="1"/>
          </p:cNvSpPr>
          <p:nvPr/>
        </p:nvSpPr>
        <p:spPr bwMode="auto">
          <a:xfrm>
            <a:off x="304800" y="4648200"/>
            <a:ext cx="48006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None/>
            </a:pPr>
            <a:r>
              <a:rPr lang="en-US" altLang="en-US" sz="2400" kern="0" dirty="0">
                <a:latin typeface="Georgia" panose="02040502050405020303" pitchFamily="18" charset="0"/>
                <a:ea typeface="Abadi MT Condensed Light"/>
                <a:cs typeface="Abadi MT Condensed Light"/>
              </a:rPr>
              <a:t>Example: IRR on (mostly multilateral/philanthropic)         ag R&amp;D investments averages </a:t>
            </a:r>
          </a:p>
          <a:p>
            <a:pPr eaLnBrk="1" hangingPunct="1">
              <a:lnSpc>
                <a:spcPct val="90000"/>
              </a:lnSpc>
            </a:pPr>
            <a:r>
              <a:rPr lang="en-US" altLang="en-US" sz="2400" kern="0" dirty="0">
                <a:latin typeface="Georgia" panose="02040502050405020303" pitchFamily="18" charset="0"/>
                <a:ea typeface="Abadi MT Condensed Light"/>
                <a:cs typeface="Abadi MT Condensed Light"/>
              </a:rPr>
              <a:t>35-62 %/</a:t>
            </a:r>
            <a:r>
              <a:rPr lang="en-US" altLang="en-US" sz="2400" kern="0" dirty="0" err="1">
                <a:latin typeface="Georgia" panose="02040502050405020303" pitchFamily="18" charset="0"/>
                <a:ea typeface="Abadi MT Condensed Light"/>
                <a:cs typeface="Abadi MT Condensed Light"/>
              </a:rPr>
              <a:t>yr</a:t>
            </a:r>
            <a:r>
              <a:rPr lang="en-US" altLang="en-US" sz="2400" kern="0" dirty="0">
                <a:latin typeface="Georgia" panose="02040502050405020303" pitchFamily="18" charset="0"/>
                <a:ea typeface="Abadi MT Condensed Light"/>
                <a:cs typeface="Abadi MT Condensed Light"/>
              </a:rPr>
              <a:t> </a:t>
            </a:r>
            <a:r>
              <a:rPr lang="en-US" altLang="en-US" sz="1600" kern="0" dirty="0">
                <a:latin typeface="Georgia" panose="02040502050405020303" pitchFamily="18" charset="0"/>
                <a:ea typeface="Abadi MT Condensed Light"/>
                <a:cs typeface="Abadi MT Condensed Light"/>
              </a:rPr>
              <a:t>(Pardey et al. </a:t>
            </a:r>
            <a:r>
              <a:rPr lang="en-US" altLang="en-US" sz="1600" i="1" kern="0" dirty="0">
                <a:latin typeface="Georgia" panose="02040502050405020303" pitchFamily="18" charset="0"/>
                <a:ea typeface="Abadi MT Condensed Light"/>
                <a:cs typeface="Abadi MT Condensed Light"/>
              </a:rPr>
              <a:t>FP</a:t>
            </a:r>
            <a:r>
              <a:rPr lang="en-US" altLang="en-US" sz="1600" kern="0" dirty="0">
                <a:latin typeface="Georgia" panose="02040502050405020303" pitchFamily="18" charset="0"/>
                <a:ea typeface="Abadi MT Condensed Light"/>
                <a:cs typeface="Abadi MT Condensed Light"/>
              </a:rPr>
              <a:t> 2016)</a:t>
            </a:r>
          </a:p>
        </p:txBody>
      </p:sp>
      <p:pic>
        <p:nvPicPr>
          <p:cNvPr id="6" name="Picture 5">
            <a:extLst>
              <a:ext uri="{FF2B5EF4-FFF2-40B4-BE49-F238E27FC236}">
                <a16:creationId xmlns:a16="http://schemas.microsoft.com/office/drawing/2014/main" id="{AA8E6502-09D0-2C04-BEFC-77DAD48B1133}"/>
              </a:ext>
            </a:extLst>
          </p:cNvPr>
          <p:cNvPicPr>
            <a:picLocks noChangeAspect="1"/>
          </p:cNvPicPr>
          <p:nvPr/>
        </p:nvPicPr>
        <p:blipFill>
          <a:blip r:embed="rId3"/>
          <a:stretch>
            <a:fillRect/>
          </a:stretch>
        </p:blipFill>
        <p:spPr>
          <a:xfrm>
            <a:off x="5045529" y="4073540"/>
            <a:ext cx="3810000" cy="2784460"/>
          </a:xfrm>
          <a:prstGeom prst="rect">
            <a:avLst/>
          </a:prstGeom>
        </p:spPr>
      </p:pic>
    </p:spTree>
    <p:extLst>
      <p:ext uri="{BB962C8B-B14F-4D97-AF65-F5344CB8AC3E}">
        <p14:creationId xmlns:p14="http://schemas.microsoft.com/office/powerpoint/2010/main" val="30087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53227-740A-4131-BDE5-5E372E0A0D18}"/>
              </a:ext>
            </a:extLst>
          </p:cNvPr>
          <p:cNvSpPr>
            <a:spLocks noGrp="1"/>
          </p:cNvSpPr>
          <p:nvPr>
            <p:ph idx="1"/>
          </p:nvPr>
        </p:nvSpPr>
        <p:spPr>
          <a:xfrm>
            <a:off x="400894" y="1586865"/>
            <a:ext cx="8514506" cy="3086100"/>
          </a:xfrm>
        </p:spPr>
        <p:txBody>
          <a:bodyPr/>
          <a:lstStyle/>
          <a:p>
            <a:pPr marL="0" indent="0">
              <a:buNone/>
            </a:pPr>
            <a:r>
              <a:rPr lang="en-US" sz="2400" dirty="0">
                <a:latin typeface="Georgia" panose="02040502050405020303" pitchFamily="18" charset="0"/>
              </a:rPr>
              <a:t>Vast private capital on sidelines: S&amp;P 500 companies hold </a:t>
            </a:r>
            <a:r>
              <a:rPr lang="en-US" sz="2400" b="1" u="sng" dirty="0">
                <a:solidFill>
                  <a:srgbClr val="FF0000"/>
                </a:solidFill>
                <a:latin typeface="Georgia" panose="02040502050405020303" pitchFamily="18" charset="0"/>
              </a:rPr>
              <a:t>$2.6 trillion </a:t>
            </a:r>
            <a:r>
              <a:rPr lang="en-US" sz="2400" dirty="0">
                <a:latin typeface="Georgia" panose="02040502050405020303" pitchFamily="18" charset="0"/>
              </a:rPr>
              <a:t>in cash and liquid investment end-June (Apple alone has $167 bn) </a:t>
            </a:r>
            <a:r>
              <a:rPr lang="en-US" sz="1600" dirty="0">
                <a:latin typeface="Georgia" panose="02040502050405020303" pitchFamily="18" charset="0"/>
              </a:rPr>
              <a:t>(Investor’s Business Daily Sep 19, 2023). </a:t>
            </a:r>
          </a:p>
          <a:p>
            <a:pPr marL="0" indent="0">
              <a:buNone/>
            </a:pPr>
            <a:endParaRPr lang="en-US" sz="2400" dirty="0">
              <a:latin typeface="Georgia" panose="02040502050405020303" pitchFamily="18" charset="0"/>
            </a:endParaRPr>
          </a:p>
          <a:p>
            <a:pPr marL="0" indent="0">
              <a:buNone/>
            </a:pPr>
            <a:r>
              <a:rPr lang="en-US" sz="2400" dirty="0">
                <a:latin typeface="Georgia" panose="02040502050405020303" pitchFamily="18" charset="0"/>
              </a:rPr>
              <a:t>Those funds earn 2-5% annually.</a:t>
            </a:r>
          </a:p>
          <a:p>
            <a:pPr marL="0" indent="0">
              <a:buNone/>
            </a:pPr>
            <a:endParaRPr lang="en-US" sz="2400" dirty="0">
              <a:latin typeface="Georgia" panose="02040502050405020303" pitchFamily="18" charset="0"/>
            </a:endParaRPr>
          </a:p>
          <a:p>
            <a:pPr marL="0" indent="0">
              <a:buNone/>
            </a:pPr>
            <a:r>
              <a:rPr lang="en-US" sz="2400" dirty="0">
                <a:latin typeface="Georgia" panose="02040502050405020303" pitchFamily="18" charset="0"/>
              </a:rPr>
              <a:t>That’s ~ 2 orders of magnitude &gt; NTD/OC investment needs!</a:t>
            </a:r>
          </a:p>
          <a:p>
            <a:pPr marL="0" indent="0">
              <a:buNone/>
            </a:pPr>
            <a:endParaRPr lang="en-US" sz="2400" dirty="0">
              <a:latin typeface="Georgia" panose="02040502050405020303" pitchFamily="18" charset="0"/>
            </a:endParaRPr>
          </a:p>
          <a:p>
            <a:pPr marL="0" indent="0">
              <a:buNone/>
            </a:pPr>
            <a:r>
              <a:rPr lang="en-US" sz="2400" dirty="0">
                <a:latin typeface="Georgia" panose="02040502050405020303" pitchFamily="18" charset="0"/>
              </a:rPr>
              <a:t>Q: Why the huge gap between low-return corporate cash holdings and underfunded high-return investments? </a:t>
            </a:r>
          </a:p>
          <a:p>
            <a:pPr marL="0" indent="0">
              <a:buNone/>
            </a:pPr>
            <a:endParaRPr lang="en-US" sz="2400" dirty="0">
              <a:latin typeface="Georgia" panose="02040502050405020303" pitchFamily="18" charset="0"/>
            </a:endParaRPr>
          </a:p>
          <a:p>
            <a:pPr marL="0" indent="0">
              <a:buNone/>
            </a:pPr>
            <a:r>
              <a:rPr lang="en-US" sz="2400" dirty="0">
                <a:solidFill>
                  <a:srgbClr val="FF0000"/>
                </a:solidFill>
                <a:latin typeface="Georgia" panose="02040502050405020303" pitchFamily="18" charset="0"/>
              </a:rPr>
              <a:t>A: Small $ commercial market for discoveries for the poor. </a:t>
            </a:r>
          </a:p>
          <a:p>
            <a:pPr marL="0" indent="0">
              <a:buNone/>
            </a:pPr>
            <a:endParaRPr lang="en-US" sz="2400" dirty="0">
              <a:latin typeface="Georgia" panose="02040502050405020303" pitchFamily="18" charset="0"/>
            </a:endParaRPr>
          </a:p>
          <a:p>
            <a:pPr marL="0" indent="0">
              <a:buNone/>
            </a:pPr>
            <a:endParaRPr lang="en-US" sz="2400" dirty="0">
              <a:latin typeface="Georgia" panose="02040502050405020303" pitchFamily="18" charset="0"/>
            </a:endParaRPr>
          </a:p>
        </p:txBody>
      </p:sp>
      <p:sp>
        <p:nvSpPr>
          <p:cNvPr id="3" name="Title 2">
            <a:extLst>
              <a:ext uri="{FF2B5EF4-FFF2-40B4-BE49-F238E27FC236}">
                <a16:creationId xmlns:a16="http://schemas.microsoft.com/office/drawing/2014/main" id="{2BDC4040-CE3C-4CEA-B097-44C7D2634716}"/>
              </a:ext>
            </a:extLst>
          </p:cNvPr>
          <p:cNvSpPr>
            <a:spLocks noGrp="1"/>
          </p:cNvSpPr>
          <p:nvPr>
            <p:ph type="title"/>
          </p:nvPr>
        </p:nvSpPr>
        <p:spPr>
          <a:xfrm>
            <a:off x="585489" y="838200"/>
            <a:ext cx="8025111" cy="771525"/>
          </a:xfrm>
        </p:spPr>
        <p:txBody>
          <a:bodyPr/>
          <a:lstStyle/>
          <a:p>
            <a:r>
              <a:rPr lang="en-GB" sz="2800" b="1" dirty="0">
                <a:solidFill>
                  <a:schemeClr val="tx1"/>
                </a:solidFill>
                <a:latin typeface="Georgia" panose="02040502050405020303" pitchFamily="18" charset="0"/>
              </a:rPr>
              <a:t>Private capital remains on the sidelines</a:t>
            </a:r>
          </a:p>
        </p:txBody>
      </p:sp>
      <p:pic>
        <p:nvPicPr>
          <p:cNvPr id="5" name="Picture 5" descr="cu_logo_sml_150_ppt">
            <a:extLst>
              <a:ext uri="{FF2B5EF4-FFF2-40B4-BE49-F238E27FC236}">
                <a16:creationId xmlns:a16="http://schemas.microsoft.com/office/drawing/2014/main" id="{54B43D7E-9A8B-4198-81FE-73ABAEFD8C07}"/>
              </a:ext>
            </a:extLst>
          </p:cNvPr>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a:extLst>
              <a:ext uri="{FF2B5EF4-FFF2-40B4-BE49-F238E27FC236}">
                <a16:creationId xmlns:a16="http://schemas.microsoft.com/office/drawing/2014/main" id="{3CD39138-2085-4B13-80D5-E00B1C068474}"/>
              </a:ext>
            </a:extLst>
          </p:cNvPr>
          <p:cNvSpPr txBox="1">
            <a:spLocks/>
          </p:cNvSpPr>
          <p:nvPr/>
        </p:nvSpPr>
        <p:spPr bwMode="auto">
          <a:xfrm>
            <a:off x="3581400" y="0"/>
            <a:ext cx="5562600" cy="990600"/>
          </a:xfrm>
          <a:prstGeom prst="rect">
            <a:avLst/>
          </a:prstGeom>
          <a:noFill/>
          <a:ln w="9525">
            <a:noFill/>
            <a:miter lim="800000"/>
            <a:headEnd/>
            <a:tailEnd/>
          </a:ln>
        </p:spPr>
        <p:txBody>
          <a:bodyPr anchor="ctr"/>
          <a:lstStyle/>
          <a:p>
            <a:pPr algn="r" eaLnBrk="0" hangingPunct="0">
              <a:defRPr/>
            </a:pPr>
            <a:r>
              <a:rPr lang="en-US" sz="3000" b="1" kern="0" dirty="0">
                <a:solidFill>
                  <a:schemeClr val="bg1"/>
                </a:solidFill>
                <a:latin typeface="Georgia" pitchFamily="18" charset="0"/>
                <a:ea typeface="+mj-ea"/>
                <a:cs typeface="+mj-cs"/>
              </a:rPr>
              <a:t>Huge inactive capital</a:t>
            </a:r>
          </a:p>
        </p:txBody>
      </p:sp>
    </p:spTree>
    <p:extLst>
      <p:ext uri="{BB962C8B-B14F-4D97-AF65-F5344CB8AC3E}">
        <p14:creationId xmlns:p14="http://schemas.microsoft.com/office/powerpoint/2010/main" val="184734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53227-740A-4131-BDE5-5E372E0A0D18}"/>
              </a:ext>
            </a:extLst>
          </p:cNvPr>
          <p:cNvSpPr>
            <a:spLocks noGrp="1"/>
          </p:cNvSpPr>
          <p:nvPr>
            <p:ph idx="1"/>
          </p:nvPr>
        </p:nvSpPr>
        <p:spPr>
          <a:xfrm>
            <a:off x="304800" y="1143000"/>
            <a:ext cx="8342212" cy="3086100"/>
          </a:xfrm>
        </p:spPr>
        <p:txBody>
          <a:bodyPr/>
          <a:lstStyle/>
          <a:p>
            <a:pPr marL="0" indent="0">
              <a:buNone/>
            </a:pPr>
            <a:r>
              <a:rPr lang="en-US" sz="2400" dirty="0">
                <a:latin typeface="Georgia" panose="02040502050405020303" pitchFamily="18" charset="0"/>
              </a:rPr>
              <a:t>If R&amp;D is expensive, it generates sunk costs. For R&amp;D investment to be profitable, it must generate adequate profit in the post-discovery market. </a:t>
            </a:r>
          </a:p>
          <a:p>
            <a:pPr marL="0" indent="0">
              <a:buNone/>
            </a:pPr>
            <a:endParaRPr lang="en-US" sz="2400" dirty="0">
              <a:latin typeface="Georgia" panose="02040502050405020303" pitchFamily="18" charset="0"/>
            </a:endParaRPr>
          </a:p>
          <a:p>
            <a:pPr marL="0" indent="0">
              <a:buNone/>
            </a:pPr>
            <a:r>
              <a:rPr lang="en-US" sz="2400" dirty="0">
                <a:latin typeface="Georgia" panose="02040502050405020303" pitchFamily="18" charset="0"/>
              </a:rPr>
              <a:t>(Temporary) monopoly power yields those gains. </a:t>
            </a:r>
          </a:p>
          <a:p>
            <a:pPr marL="0" indent="0">
              <a:buNone/>
            </a:pPr>
            <a:endParaRPr lang="en-US" sz="2400" dirty="0">
              <a:latin typeface="Georgia" panose="02040502050405020303" pitchFamily="18" charset="0"/>
            </a:endParaRPr>
          </a:p>
          <a:p>
            <a:pPr marL="0" indent="0">
              <a:buNone/>
            </a:pPr>
            <a:r>
              <a:rPr lang="en-US" sz="2400" dirty="0">
                <a:latin typeface="Georgia" panose="02040502050405020303" pitchFamily="18" charset="0"/>
              </a:rPr>
              <a:t>Trade secrets offer one option. </a:t>
            </a:r>
          </a:p>
          <a:p>
            <a:pPr marL="0" indent="0">
              <a:buNone/>
            </a:pPr>
            <a:endParaRPr lang="en-US" sz="2400" dirty="0">
              <a:latin typeface="Georgia" panose="02040502050405020303" pitchFamily="18" charset="0"/>
            </a:endParaRPr>
          </a:p>
          <a:p>
            <a:pPr marL="0" indent="0">
              <a:buNone/>
            </a:pPr>
            <a:r>
              <a:rPr lang="en-US" sz="2400" dirty="0">
                <a:latin typeface="Georgia" panose="02040502050405020303" pitchFamily="18" charset="0"/>
              </a:rPr>
              <a:t>Patents offer investors gov’t-protected monopoly power.</a:t>
            </a:r>
          </a:p>
          <a:p>
            <a:pPr marL="0" indent="0">
              <a:buNone/>
            </a:pPr>
            <a:endParaRPr lang="en-US" sz="2400" dirty="0">
              <a:latin typeface="Georgia" panose="02040502050405020303" pitchFamily="18" charset="0"/>
            </a:endParaRPr>
          </a:p>
        </p:txBody>
      </p:sp>
      <p:pic>
        <p:nvPicPr>
          <p:cNvPr id="5" name="Picture 5" descr="cu_logo_sml_150_ppt">
            <a:extLst>
              <a:ext uri="{FF2B5EF4-FFF2-40B4-BE49-F238E27FC236}">
                <a16:creationId xmlns:a16="http://schemas.microsoft.com/office/drawing/2014/main" id="{54B43D7E-9A8B-4198-81FE-73ABAEFD8C07}"/>
              </a:ext>
            </a:extLst>
          </p:cNvPr>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a:extLst>
              <a:ext uri="{FF2B5EF4-FFF2-40B4-BE49-F238E27FC236}">
                <a16:creationId xmlns:a16="http://schemas.microsoft.com/office/drawing/2014/main" id="{3CD39138-2085-4B13-80D5-E00B1C068474}"/>
              </a:ext>
            </a:extLst>
          </p:cNvPr>
          <p:cNvSpPr txBox="1">
            <a:spLocks/>
          </p:cNvSpPr>
          <p:nvPr/>
        </p:nvSpPr>
        <p:spPr bwMode="auto">
          <a:xfrm>
            <a:off x="3581400" y="0"/>
            <a:ext cx="5562600" cy="990600"/>
          </a:xfrm>
          <a:prstGeom prst="rect">
            <a:avLst/>
          </a:prstGeom>
          <a:noFill/>
          <a:ln w="9525">
            <a:noFill/>
            <a:miter lim="800000"/>
            <a:headEnd/>
            <a:tailEnd/>
          </a:ln>
        </p:spPr>
        <p:txBody>
          <a:bodyPr anchor="ctr"/>
          <a:lstStyle/>
          <a:p>
            <a:pPr algn="r" eaLnBrk="0" hangingPunct="0">
              <a:defRPr/>
            </a:pPr>
            <a:r>
              <a:rPr lang="en-US" sz="3000" b="1" kern="0" dirty="0">
                <a:solidFill>
                  <a:schemeClr val="bg1"/>
                </a:solidFill>
                <a:latin typeface="Georgia" pitchFamily="18" charset="0"/>
                <a:ea typeface="+mj-ea"/>
                <a:cs typeface="+mj-cs"/>
              </a:rPr>
              <a:t>IP economics</a:t>
            </a:r>
          </a:p>
        </p:txBody>
      </p:sp>
    </p:spTree>
    <p:extLst>
      <p:ext uri="{BB962C8B-B14F-4D97-AF65-F5344CB8AC3E}">
        <p14:creationId xmlns:p14="http://schemas.microsoft.com/office/powerpoint/2010/main" val="1448024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_logo_sml_150_ppt">
            <a:extLst>
              <a:ext uri="{FF2B5EF4-FFF2-40B4-BE49-F238E27FC236}">
                <a16:creationId xmlns:a16="http://schemas.microsoft.com/office/drawing/2014/main" id="{54B43D7E-9A8B-4198-81FE-73ABAEFD8C07}"/>
              </a:ext>
            </a:extLst>
          </p:cNvPr>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a:extLst>
              <a:ext uri="{FF2B5EF4-FFF2-40B4-BE49-F238E27FC236}">
                <a16:creationId xmlns:a16="http://schemas.microsoft.com/office/drawing/2014/main" id="{3CD39138-2085-4B13-80D5-E00B1C068474}"/>
              </a:ext>
            </a:extLst>
          </p:cNvPr>
          <p:cNvSpPr txBox="1">
            <a:spLocks/>
          </p:cNvSpPr>
          <p:nvPr/>
        </p:nvSpPr>
        <p:spPr bwMode="auto">
          <a:xfrm>
            <a:off x="3581400" y="0"/>
            <a:ext cx="5562600" cy="990600"/>
          </a:xfrm>
          <a:prstGeom prst="rect">
            <a:avLst/>
          </a:prstGeom>
          <a:noFill/>
          <a:ln w="9525">
            <a:noFill/>
            <a:miter lim="800000"/>
            <a:headEnd/>
            <a:tailEnd/>
          </a:ln>
        </p:spPr>
        <p:txBody>
          <a:bodyPr anchor="ctr"/>
          <a:lstStyle/>
          <a:p>
            <a:pPr algn="r" eaLnBrk="0" hangingPunct="0">
              <a:defRPr/>
            </a:pPr>
            <a:r>
              <a:rPr lang="en-US" sz="3000" b="1" kern="0" dirty="0">
                <a:solidFill>
                  <a:schemeClr val="bg1"/>
                </a:solidFill>
                <a:latin typeface="Georgia" pitchFamily="18" charset="0"/>
                <a:ea typeface="+mj-ea"/>
                <a:cs typeface="+mj-cs"/>
              </a:rPr>
              <a:t>Economics of patents</a:t>
            </a:r>
          </a:p>
        </p:txBody>
      </p:sp>
      <p:sp>
        <p:nvSpPr>
          <p:cNvPr id="6" name="Line 17">
            <a:extLst>
              <a:ext uri="{FF2B5EF4-FFF2-40B4-BE49-F238E27FC236}">
                <a16:creationId xmlns:a16="http://schemas.microsoft.com/office/drawing/2014/main" id="{5F41EB65-CAAB-F5E1-CB87-CF37C91657AE}"/>
              </a:ext>
            </a:extLst>
          </p:cNvPr>
          <p:cNvSpPr>
            <a:spLocks noChangeShapeType="1"/>
          </p:cNvSpPr>
          <p:nvPr/>
        </p:nvSpPr>
        <p:spPr bwMode="auto">
          <a:xfrm>
            <a:off x="1981200" y="5715000"/>
            <a:ext cx="457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9">
            <a:extLst>
              <a:ext uri="{FF2B5EF4-FFF2-40B4-BE49-F238E27FC236}">
                <a16:creationId xmlns:a16="http://schemas.microsoft.com/office/drawing/2014/main" id="{FA97244E-B702-6DF1-A237-FB874909FC9A}"/>
              </a:ext>
            </a:extLst>
          </p:cNvPr>
          <p:cNvSpPr>
            <a:spLocks noChangeShapeType="1"/>
          </p:cNvSpPr>
          <p:nvPr/>
        </p:nvSpPr>
        <p:spPr bwMode="auto">
          <a:xfrm>
            <a:off x="1974540" y="3014779"/>
            <a:ext cx="4197660" cy="27620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20">
            <a:extLst>
              <a:ext uri="{FF2B5EF4-FFF2-40B4-BE49-F238E27FC236}">
                <a16:creationId xmlns:a16="http://schemas.microsoft.com/office/drawing/2014/main" id="{4EDE1270-39E6-8074-2331-4EAD6C3E97C0}"/>
              </a:ext>
            </a:extLst>
          </p:cNvPr>
          <p:cNvSpPr>
            <a:spLocks noChangeShapeType="1"/>
          </p:cNvSpPr>
          <p:nvPr/>
        </p:nvSpPr>
        <p:spPr bwMode="auto">
          <a:xfrm>
            <a:off x="1989081" y="3033292"/>
            <a:ext cx="1973305" cy="285345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AutoShape 21">
            <a:extLst>
              <a:ext uri="{FF2B5EF4-FFF2-40B4-BE49-F238E27FC236}">
                <a16:creationId xmlns:a16="http://schemas.microsoft.com/office/drawing/2014/main" id="{CEFE173A-2479-A0E6-4FB0-73B919E75D9B}"/>
              </a:ext>
            </a:extLst>
          </p:cNvPr>
          <p:cNvSpPr>
            <a:spLocks noChangeArrowheads="1"/>
          </p:cNvSpPr>
          <p:nvPr/>
        </p:nvSpPr>
        <p:spPr bwMode="auto">
          <a:xfrm>
            <a:off x="3829714" y="4218441"/>
            <a:ext cx="2266286" cy="1503425"/>
          </a:xfrm>
          <a:prstGeom prst="rtTriangle">
            <a:avLst/>
          </a:prstGeom>
          <a:solidFill>
            <a:srgbClr val="3366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    C</a:t>
            </a:r>
          </a:p>
        </p:txBody>
      </p:sp>
      <p:sp>
        <p:nvSpPr>
          <p:cNvPr id="12" name="Rectangle 22">
            <a:extLst>
              <a:ext uri="{FF2B5EF4-FFF2-40B4-BE49-F238E27FC236}">
                <a16:creationId xmlns:a16="http://schemas.microsoft.com/office/drawing/2014/main" id="{6165C946-2411-C33E-8E44-86CA9CBA796D}"/>
              </a:ext>
            </a:extLst>
          </p:cNvPr>
          <p:cNvSpPr>
            <a:spLocks noChangeArrowheads="1"/>
          </p:cNvSpPr>
          <p:nvPr/>
        </p:nvSpPr>
        <p:spPr bwMode="auto">
          <a:xfrm>
            <a:off x="1981199" y="4211575"/>
            <a:ext cx="1848513" cy="1503426"/>
          </a:xfrm>
          <a:prstGeom prst="rect">
            <a:avLst/>
          </a:prstGeom>
          <a:solidFill>
            <a:srgbClr val="FF000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dirty="0"/>
              <a:t>A</a:t>
            </a:r>
          </a:p>
        </p:txBody>
      </p:sp>
      <p:sp>
        <p:nvSpPr>
          <p:cNvPr id="13" name="Text Box 23">
            <a:extLst>
              <a:ext uri="{FF2B5EF4-FFF2-40B4-BE49-F238E27FC236}">
                <a16:creationId xmlns:a16="http://schemas.microsoft.com/office/drawing/2014/main" id="{463E5C3C-C33C-AEC7-6E89-B1FA7A97F6AD}"/>
              </a:ext>
            </a:extLst>
          </p:cNvPr>
          <p:cNvSpPr txBox="1">
            <a:spLocks noChangeArrowheads="1"/>
          </p:cNvSpPr>
          <p:nvPr/>
        </p:nvSpPr>
        <p:spPr bwMode="auto">
          <a:xfrm>
            <a:off x="1557066" y="2216525"/>
            <a:ext cx="768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dirty="0"/>
              <a:t>Price</a:t>
            </a:r>
          </a:p>
        </p:txBody>
      </p:sp>
      <p:sp>
        <p:nvSpPr>
          <p:cNvPr id="14" name="Text Box 24">
            <a:extLst>
              <a:ext uri="{FF2B5EF4-FFF2-40B4-BE49-F238E27FC236}">
                <a16:creationId xmlns:a16="http://schemas.microsoft.com/office/drawing/2014/main" id="{C415EFFA-3F88-7C4B-32AC-C29579CD94E9}"/>
              </a:ext>
            </a:extLst>
          </p:cNvPr>
          <p:cNvSpPr txBox="1">
            <a:spLocks noChangeArrowheads="1"/>
          </p:cNvSpPr>
          <p:nvPr/>
        </p:nvSpPr>
        <p:spPr bwMode="auto">
          <a:xfrm>
            <a:off x="6553200" y="54102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Units</a:t>
            </a:r>
          </a:p>
        </p:txBody>
      </p:sp>
      <p:sp>
        <p:nvSpPr>
          <p:cNvPr id="16" name="Text Box 27">
            <a:extLst>
              <a:ext uri="{FF2B5EF4-FFF2-40B4-BE49-F238E27FC236}">
                <a16:creationId xmlns:a16="http://schemas.microsoft.com/office/drawing/2014/main" id="{5F668712-02B5-06E1-5E38-64D4357E7B64}"/>
              </a:ext>
            </a:extLst>
          </p:cNvPr>
          <p:cNvSpPr txBox="1">
            <a:spLocks noChangeArrowheads="1"/>
          </p:cNvSpPr>
          <p:nvPr/>
        </p:nvSpPr>
        <p:spPr bwMode="auto">
          <a:xfrm>
            <a:off x="2362200" y="59436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Marginal Revenue</a:t>
            </a:r>
          </a:p>
        </p:txBody>
      </p:sp>
      <p:sp>
        <p:nvSpPr>
          <p:cNvPr id="17" name="Text Box 28">
            <a:extLst>
              <a:ext uri="{FF2B5EF4-FFF2-40B4-BE49-F238E27FC236}">
                <a16:creationId xmlns:a16="http://schemas.microsoft.com/office/drawing/2014/main" id="{F2D6A9F6-4EE4-7743-7A34-4B16DF5BF4B5}"/>
              </a:ext>
            </a:extLst>
          </p:cNvPr>
          <p:cNvSpPr txBox="1">
            <a:spLocks noChangeArrowheads="1"/>
          </p:cNvSpPr>
          <p:nvPr/>
        </p:nvSpPr>
        <p:spPr bwMode="auto">
          <a:xfrm>
            <a:off x="2819400" y="1323707"/>
            <a:ext cx="617219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If SC&gt;A, no production occurs.</a:t>
            </a:r>
          </a:p>
          <a:p>
            <a:pPr eaLnBrk="1" hangingPunct="1"/>
            <a:r>
              <a:rPr lang="en-US" altLang="en-US" dirty="0"/>
              <a:t>A is the monopoly rent.</a:t>
            </a:r>
          </a:p>
          <a:p>
            <a:pPr eaLnBrk="1" hangingPunct="1"/>
            <a:r>
              <a:rPr lang="en-US" altLang="en-US" dirty="0"/>
              <a:t>Private returns to inventor = A/FC</a:t>
            </a:r>
          </a:p>
          <a:p>
            <a:pPr eaLnBrk="1" hangingPunct="1"/>
            <a:r>
              <a:rPr lang="en-US" altLang="en-US" dirty="0"/>
              <a:t>Consumer gains	= B during patent life</a:t>
            </a:r>
          </a:p>
          <a:p>
            <a:pPr eaLnBrk="1" hangingPunct="1"/>
            <a:r>
              <a:rPr lang="en-US" altLang="en-US" dirty="0"/>
              <a:t>		= A+B+C competitive mkt/post-patent</a:t>
            </a:r>
          </a:p>
        </p:txBody>
      </p:sp>
      <p:sp>
        <p:nvSpPr>
          <p:cNvPr id="18" name="Text Box 29">
            <a:extLst>
              <a:ext uri="{FF2B5EF4-FFF2-40B4-BE49-F238E27FC236}">
                <a16:creationId xmlns:a16="http://schemas.microsoft.com/office/drawing/2014/main" id="{6201CC2C-0B7B-769C-63AE-517FC4BB2911}"/>
              </a:ext>
            </a:extLst>
          </p:cNvPr>
          <p:cNvSpPr txBox="1">
            <a:spLocks noChangeArrowheads="1"/>
          </p:cNvSpPr>
          <p:nvPr/>
        </p:nvSpPr>
        <p:spPr bwMode="auto">
          <a:xfrm>
            <a:off x="466309" y="5443835"/>
            <a:ext cx="15119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Marg. Cost =</a:t>
            </a:r>
          </a:p>
          <a:p>
            <a:pPr eaLnBrk="1" hangingPunct="1"/>
            <a:r>
              <a:rPr lang="en-US" altLang="en-US" dirty="0" err="1"/>
              <a:t>P</a:t>
            </a:r>
            <a:r>
              <a:rPr lang="en-US" altLang="en-US" baseline="30000" dirty="0" err="1"/>
              <a:t>competitive</a:t>
            </a:r>
            <a:endParaRPr lang="en-US" altLang="en-US" baseline="30000" dirty="0"/>
          </a:p>
          <a:p>
            <a:pPr eaLnBrk="1" hangingPunct="1"/>
            <a:endParaRPr lang="en-US" altLang="en-US" dirty="0"/>
          </a:p>
        </p:txBody>
      </p:sp>
      <p:sp>
        <p:nvSpPr>
          <p:cNvPr id="19" name="Text Box 30">
            <a:extLst>
              <a:ext uri="{FF2B5EF4-FFF2-40B4-BE49-F238E27FC236}">
                <a16:creationId xmlns:a16="http://schemas.microsoft.com/office/drawing/2014/main" id="{AE2388E4-2464-8C98-7F28-F090A66A210D}"/>
              </a:ext>
            </a:extLst>
          </p:cNvPr>
          <p:cNvSpPr txBox="1">
            <a:spLocks noChangeArrowheads="1"/>
          </p:cNvSpPr>
          <p:nvPr/>
        </p:nvSpPr>
        <p:spPr bwMode="auto">
          <a:xfrm>
            <a:off x="1676400" y="5943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0</a:t>
            </a:r>
          </a:p>
        </p:txBody>
      </p:sp>
      <p:sp>
        <p:nvSpPr>
          <p:cNvPr id="21" name="AutoShape 32">
            <a:extLst>
              <a:ext uri="{FF2B5EF4-FFF2-40B4-BE49-F238E27FC236}">
                <a16:creationId xmlns:a16="http://schemas.microsoft.com/office/drawing/2014/main" id="{E91E27AB-284A-5176-B6AC-AF68EF411821}"/>
              </a:ext>
            </a:extLst>
          </p:cNvPr>
          <p:cNvSpPr>
            <a:spLocks noChangeArrowheads="1"/>
          </p:cNvSpPr>
          <p:nvPr/>
        </p:nvSpPr>
        <p:spPr bwMode="auto">
          <a:xfrm>
            <a:off x="1996964" y="3076600"/>
            <a:ext cx="1800025" cy="1123223"/>
          </a:xfrm>
          <a:prstGeom prst="rtTriangle">
            <a:avLst/>
          </a:prstGeom>
          <a:solidFill>
            <a:srgbClr val="FFFF0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       B</a:t>
            </a:r>
          </a:p>
        </p:txBody>
      </p:sp>
      <p:sp>
        <p:nvSpPr>
          <p:cNvPr id="22" name="Line 33">
            <a:extLst>
              <a:ext uri="{FF2B5EF4-FFF2-40B4-BE49-F238E27FC236}">
                <a16:creationId xmlns:a16="http://schemas.microsoft.com/office/drawing/2014/main" id="{0DBBCA82-A0E4-D060-181D-49DD6902E116}"/>
              </a:ext>
            </a:extLst>
          </p:cNvPr>
          <p:cNvSpPr>
            <a:spLocks noChangeShapeType="1"/>
          </p:cNvSpPr>
          <p:nvPr/>
        </p:nvSpPr>
        <p:spPr bwMode="auto">
          <a:xfrm>
            <a:off x="1981200" y="2590800"/>
            <a:ext cx="0" cy="3657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Text Box 35">
            <a:extLst>
              <a:ext uri="{FF2B5EF4-FFF2-40B4-BE49-F238E27FC236}">
                <a16:creationId xmlns:a16="http://schemas.microsoft.com/office/drawing/2014/main" id="{80097A2D-B91F-31F9-6945-546F33767971}"/>
              </a:ext>
            </a:extLst>
          </p:cNvPr>
          <p:cNvSpPr txBox="1">
            <a:spLocks noChangeArrowheads="1"/>
          </p:cNvSpPr>
          <p:nvPr/>
        </p:nvSpPr>
        <p:spPr bwMode="auto">
          <a:xfrm>
            <a:off x="3821834" y="3638211"/>
            <a:ext cx="11721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Total Mkt </a:t>
            </a:r>
          </a:p>
          <a:p>
            <a:pPr eaLnBrk="1" hangingPunct="1"/>
            <a:r>
              <a:rPr lang="en-US" altLang="en-US" dirty="0"/>
              <a:t>Demand</a:t>
            </a:r>
          </a:p>
        </p:txBody>
      </p:sp>
      <p:sp>
        <p:nvSpPr>
          <p:cNvPr id="26" name="Text Box 26">
            <a:extLst>
              <a:ext uri="{FF2B5EF4-FFF2-40B4-BE49-F238E27FC236}">
                <a16:creationId xmlns:a16="http://schemas.microsoft.com/office/drawing/2014/main" id="{48123AEA-B38B-5E8D-57C6-52E56E281AB1}"/>
              </a:ext>
            </a:extLst>
          </p:cNvPr>
          <p:cNvSpPr txBox="1">
            <a:spLocks noChangeArrowheads="1"/>
          </p:cNvSpPr>
          <p:nvPr/>
        </p:nvSpPr>
        <p:spPr bwMode="auto">
          <a:xfrm>
            <a:off x="877094" y="4054318"/>
            <a:ext cx="1002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err="1"/>
              <a:t>P</a:t>
            </a:r>
            <a:r>
              <a:rPr lang="en-US" altLang="en-US" baseline="30000" dirty="0" err="1"/>
              <a:t>monopoly</a:t>
            </a:r>
            <a:endParaRPr lang="en-US" altLang="en-US" baseline="30000" dirty="0"/>
          </a:p>
        </p:txBody>
      </p:sp>
    </p:spTree>
    <p:extLst>
      <p:ext uri="{BB962C8B-B14F-4D97-AF65-F5344CB8AC3E}">
        <p14:creationId xmlns:p14="http://schemas.microsoft.com/office/powerpoint/2010/main" val="58241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_logo_sml_150_ppt">
            <a:extLst>
              <a:ext uri="{FF2B5EF4-FFF2-40B4-BE49-F238E27FC236}">
                <a16:creationId xmlns:a16="http://schemas.microsoft.com/office/drawing/2014/main" id="{54B43D7E-9A8B-4198-81FE-73ABAEFD8C07}"/>
              </a:ext>
            </a:extLst>
          </p:cNvPr>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a:extLst>
              <a:ext uri="{FF2B5EF4-FFF2-40B4-BE49-F238E27FC236}">
                <a16:creationId xmlns:a16="http://schemas.microsoft.com/office/drawing/2014/main" id="{3CD39138-2085-4B13-80D5-E00B1C068474}"/>
              </a:ext>
            </a:extLst>
          </p:cNvPr>
          <p:cNvSpPr txBox="1">
            <a:spLocks/>
          </p:cNvSpPr>
          <p:nvPr/>
        </p:nvSpPr>
        <p:spPr bwMode="auto">
          <a:xfrm>
            <a:off x="3581400" y="0"/>
            <a:ext cx="5562600" cy="990600"/>
          </a:xfrm>
          <a:prstGeom prst="rect">
            <a:avLst/>
          </a:prstGeom>
          <a:noFill/>
          <a:ln w="9525">
            <a:noFill/>
            <a:miter lim="800000"/>
            <a:headEnd/>
            <a:tailEnd/>
          </a:ln>
        </p:spPr>
        <p:txBody>
          <a:bodyPr anchor="ctr"/>
          <a:lstStyle/>
          <a:p>
            <a:pPr algn="r" eaLnBrk="0" hangingPunct="0">
              <a:defRPr/>
            </a:pPr>
            <a:r>
              <a:rPr lang="en-US" sz="3000" b="1" kern="0" dirty="0">
                <a:solidFill>
                  <a:schemeClr val="bg1"/>
                </a:solidFill>
                <a:latin typeface="Georgia" pitchFamily="18" charset="0"/>
                <a:ea typeface="+mj-ea"/>
                <a:cs typeface="+mj-cs"/>
              </a:rPr>
              <a:t>Economics of patents</a:t>
            </a:r>
          </a:p>
        </p:txBody>
      </p:sp>
      <p:sp>
        <p:nvSpPr>
          <p:cNvPr id="6" name="Line 17">
            <a:extLst>
              <a:ext uri="{FF2B5EF4-FFF2-40B4-BE49-F238E27FC236}">
                <a16:creationId xmlns:a16="http://schemas.microsoft.com/office/drawing/2014/main" id="{5F41EB65-CAAB-F5E1-CB87-CF37C91657AE}"/>
              </a:ext>
            </a:extLst>
          </p:cNvPr>
          <p:cNvSpPr>
            <a:spLocks noChangeShapeType="1"/>
          </p:cNvSpPr>
          <p:nvPr/>
        </p:nvSpPr>
        <p:spPr bwMode="auto">
          <a:xfrm>
            <a:off x="1981200" y="5715000"/>
            <a:ext cx="457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9">
            <a:extLst>
              <a:ext uri="{FF2B5EF4-FFF2-40B4-BE49-F238E27FC236}">
                <a16:creationId xmlns:a16="http://schemas.microsoft.com/office/drawing/2014/main" id="{FA97244E-B702-6DF1-A237-FB874909FC9A}"/>
              </a:ext>
            </a:extLst>
          </p:cNvPr>
          <p:cNvSpPr>
            <a:spLocks noChangeShapeType="1"/>
          </p:cNvSpPr>
          <p:nvPr/>
        </p:nvSpPr>
        <p:spPr bwMode="auto">
          <a:xfrm>
            <a:off x="1966942" y="5019977"/>
            <a:ext cx="1063953" cy="6950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20">
            <a:extLst>
              <a:ext uri="{FF2B5EF4-FFF2-40B4-BE49-F238E27FC236}">
                <a16:creationId xmlns:a16="http://schemas.microsoft.com/office/drawing/2014/main" id="{4EDE1270-39E6-8074-2331-4EAD6C3E97C0}"/>
              </a:ext>
            </a:extLst>
          </p:cNvPr>
          <p:cNvSpPr>
            <a:spLocks noChangeShapeType="1"/>
          </p:cNvSpPr>
          <p:nvPr/>
        </p:nvSpPr>
        <p:spPr bwMode="auto">
          <a:xfrm>
            <a:off x="1982338" y="5028288"/>
            <a:ext cx="289150" cy="68670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AutoShape 21">
            <a:extLst>
              <a:ext uri="{FF2B5EF4-FFF2-40B4-BE49-F238E27FC236}">
                <a16:creationId xmlns:a16="http://schemas.microsoft.com/office/drawing/2014/main" id="{CEFE173A-2479-A0E6-4FB0-73B919E75D9B}"/>
              </a:ext>
            </a:extLst>
          </p:cNvPr>
          <p:cNvSpPr>
            <a:spLocks noChangeArrowheads="1"/>
          </p:cNvSpPr>
          <p:nvPr/>
        </p:nvSpPr>
        <p:spPr bwMode="auto">
          <a:xfrm>
            <a:off x="2230395" y="5186643"/>
            <a:ext cx="800500" cy="528353"/>
          </a:xfrm>
          <a:prstGeom prst="rtTriangle">
            <a:avLst/>
          </a:prstGeom>
          <a:solidFill>
            <a:srgbClr val="3366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dirty="0"/>
              <a:t>    C*</a:t>
            </a:r>
          </a:p>
        </p:txBody>
      </p:sp>
      <p:sp>
        <p:nvSpPr>
          <p:cNvPr id="12" name="Rectangle 22">
            <a:extLst>
              <a:ext uri="{FF2B5EF4-FFF2-40B4-BE49-F238E27FC236}">
                <a16:creationId xmlns:a16="http://schemas.microsoft.com/office/drawing/2014/main" id="{6165C946-2411-C33E-8E44-86CA9CBA796D}"/>
              </a:ext>
            </a:extLst>
          </p:cNvPr>
          <p:cNvSpPr>
            <a:spLocks noChangeArrowheads="1"/>
          </p:cNvSpPr>
          <p:nvPr/>
        </p:nvSpPr>
        <p:spPr bwMode="auto">
          <a:xfrm>
            <a:off x="1981201" y="5202408"/>
            <a:ext cx="246254" cy="512591"/>
          </a:xfrm>
          <a:prstGeom prst="rect">
            <a:avLst/>
          </a:prstGeom>
          <a:solidFill>
            <a:srgbClr val="FF000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dirty="0"/>
              <a:t>A*</a:t>
            </a:r>
          </a:p>
        </p:txBody>
      </p:sp>
      <p:sp>
        <p:nvSpPr>
          <p:cNvPr id="13" name="Text Box 23">
            <a:extLst>
              <a:ext uri="{FF2B5EF4-FFF2-40B4-BE49-F238E27FC236}">
                <a16:creationId xmlns:a16="http://schemas.microsoft.com/office/drawing/2014/main" id="{463E5C3C-C33C-AEC7-6E89-B1FA7A97F6AD}"/>
              </a:ext>
            </a:extLst>
          </p:cNvPr>
          <p:cNvSpPr txBox="1">
            <a:spLocks noChangeArrowheads="1"/>
          </p:cNvSpPr>
          <p:nvPr/>
        </p:nvSpPr>
        <p:spPr bwMode="auto">
          <a:xfrm>
            <a:off x="1557066" y="2216525"/>
            <a:ext cx="768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dirty="0"/>
              <a:t>Price</a:t>
            </a:r>
          </a:p>
        </p:txBody>
      </p:sp>
      <p:sp>
        <p:nvSpPr>
          <p:cNvPr id="14" name="Text Box 24">
            <a:extLst>
              <a:ext uri="{FF2B5EF4-FFF2-40B4-BE49-F238E27FC236}">
                <a16:creationId xmlns:a16="http://schemas.microsoft.com/office/drawing/2014/main" id="{C415EFFA-3F88-7C4B-32AC-C29579CD94E9}"/>
              </a:ext>
            </a:extLst>
          </p:cNvPr>
          <p:cNvSpPr txBox="1">
            <a:spLocks noChangeArrowheads="1"/>
          </p:cNvSpPr>
          <p:nvPr/>
        </p:nvSpPr>
        <p:spPr bwMode="auto">
          <a:xfrm>
            <a:off x="6553200" y="54102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Units</a:t>
            </a:r>
          </a:p>
        </p:txBody>
      </p:sp>
      <p:sp>
        <p:nvSpPr>
          <p:cNvPr id="16" name="Text Box 27">
            <a:extLst>
              <a:ext uri="{FF2B5EF4-FFF2-40B4-BE49-F238E27FC236}">
                <a16:creationId xmlns:a16="http://schemas.microsoft.com/office/drawing/2014/main" id="{5F668712-02B5-06E1-5E38-64D4357E7B64}"/>
              </a:ext>
            </a:extLst>
          </p:cNvPr>
          <p:cNvSpPr txBox="1">
            <a:spLocks noChangeArrowheads="1"/>
          </p:cNvSpPr>
          <p:nvPr/>
        </p:nvSpPr>
        <p:spPr bwMode="auto">
          <a:xfrm>
            <a:off x="1981199" y="5911774"/>
            <a:ext cx="11079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Marginal</a:t>
            </a:r>
          </a:p>
          <a:p>
            <a:pPr eaLnBrk="1" hangingPunct="1"/>
            <a:r>
              <a:rPr lang="en-US" altLang="en-US" dirty="0"/>
              <a:t>Revenue</a:t>
            </a:r>
          </a:p>
        </p:txBody>
      </p:sp>
      <p:sp>
        <p:nvSpPr>
          <p:cNvPr id="17" name="Text Box 28">
            <a:extLst>
              <a:ext uri="{FF2B5EF4-FFF2-40B4-BE49-F238E27FC236}">
                <a16:creationId xmlns:a16="http://schemas.microsoft.com/office/drawing/2014/main" id="{F2D6A9F6-4EE4-7743-7A34-4B16DF5BF4B5}"/>
              </a:ext>
            </a:extLst>
          </p:cNvPr>
          <p:cNvSpPr txBox="1">
            <a:spLocks noChangeArrowheads="1"/>
          </p:cNvSpPr>
          <p:nvPr/>
        </p:nvSpPr>
        <p:spPr bwMode="auto">
          <a:xfrm>
            <a:off x="4495799" y="1095078"/>
            <a:ext cx="449579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Remember, If SC&gt;A, no production occurs … likely for poor communities because demand is a function of income/wealth, so A falls dramatically (from </a:t>
            </a:r>
            <a:r>
              <a:rPr lang="en-US" altLang="en-US" dirty="0" err="1"/>
              <a:t>A</a:t>
            </a:r>
            <a:r>
              <a:rPr lang="en-US" altLang="en-US" baseline="30000" dirty="0" err="1"/>
              <a:t>rich</a:t>
            </a:r>
            <a:r>
              <a:rPr lang="en-US" altLang="en-US" dirty="0"/>
              <a:t> to A*) for products for poor markets.</a:t>
            </a:r>
          </a:p>
          <a:p>
            <a:pPr eaLnBrk="1" hangingPunct="1"/>
            <a:endParaRPr lang="en-US" altLang="en-US" dirty="0"/>
          </a:p>
          <a:p>
            <a:pPr eaLnBrk="1" hangingPunct="1"/>
            <a:r>
              <a:rPr lang="en-US" altLang="en-US" dirty="0"/>
              <a:t>If poor people’s lives are equal in value to rich people’s, the difference in market-based potential causes the gap between private investment and social returns.</a:t>
            </a:r>
          </a:p>
          <a:p>
            <a:pPr eaLnBrk="1" hangingPunct="1"/>
            <a:endParaRPr lang="en-US" altLang="en-US" dirty="0"/>
          </a:p>
          <a:p>
            <a:pPr eaLnBrk="1" hangingPunct="1"/>
            <a:r>
              <a:rPr lang="en-US" altLang="en-US" dirty="0"/>
              <a:t>So find a way to apply rich mkt demand to discoveries that benefit poor people!</a:t>
            </a:r>
          </a:p>
        </p:txBody>
      </p:sp>
      <p:sp>
        <p:nvSpPr>
          <p:cNvPr id="18" name="Text Box 29">
            <a:extLst>
              <a:ext uri="{FF2B5EF4-FFF2-40B4-BE49-F238E27FC236}">
                <a16:creationId xmlns:a16="http://schemas.microsoft.com/office/drawing/2014/main" id="{6201CC2C-0B7B-769C-63AE-517FC4BB2911}"/>
              </a:ext>
            </a:extLst>
          </p:cNvPr>
          <p:cNvSpPr txBox="1">
            <a:spLocks noChangeArrowheads="1"/>
          </p:cNvSpPr>
          <p:nvPr/>
        </p:nvSpPr>
        <p:spPr bwMode="auto">
          <a:xfrm>
            <a:off x="466309" y="5443835"/>
            <a:ext cx="15119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Marg. Cost =</a:t>
            </a:r>
          </a:p>
          <a:p>
            <a:pPr eaLnBrk="1" hangingPunct="1"/>
            <a:r>
              <a:rPr lang="en-US" altLang="en-US" dirty="0" err="1"/>
              <a:t>P</a:t>
            </a:r>
            <a:r>
              <a:rPr lang="en-US" altLang="en-US" baseline="30000" dirty="0" err="1"/>
              <a:t>competitive</a:t>
            </a:r>
            <a:endParaRPr lang="en-US" altLang="en-US" baseline="30000" dirty="0"/>
          </a:p>
          <a:p>
            <a:pPr eaLnBrk="1" hangingPunct="1"/>
            <a:endParaRPr lang="en-US" altLang="en-US" dirty="0"/>
          </a:p>
        </p:txBody>
      </p:sp>
      <p:sp>
        <p:nvSpPr>
          <p:cNvPr id="19" name="Text Box 30">
            <a:extLst>
              <a:ext uri="{FF2B5EF4-FFF2-40B4-BE49-F238E27FC236}">
                <a16:creationId xmlns:a16="http://schemas.microsoft.com/office/drawing/2014/main" id="{AE2388E4-2464-8C98-7F28-F090A66A210D}"/>
              </a:ext>
            </a:extLst>
          </p:cNvPr>
          <p:cNvSpPr txBox="1">
            <a:spLocks noChangeArrowheads="1"/>
          </p:cNvSpPr>
          <p:nvPr/>
        </p:nvSpPr>
        <p:spPr bwMode="auto">
          <a:xfrm>
            <a:off x="1676400" y="5943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0</a:t>
            </a:r>
          </a:p>
        </p:txBody>
      </p:sp>
      <p:sp>
        <p:nvSpPr>
          <p:cNvPr id="21" name="AutoShape 32">
            <a:extLst>
              <a:ext uri="{FF2B5EF4-FFF2-40B4-BE49-F238E27FC236}">
                <a16:creationId xmlns:a16="http://schemas.microsoft.com/office/drawing/2014/main" id="{E91E27AB-284A-5176-B6AC-AF68EF411821}"/>
              </a:ext>
            </a:extLst>
          </p:cNvPr>
          <p:cNvSpPr>
            <a:spLocks noChangeArrowheads="1"/>
          </p:cNvSpPr>
          <p:nvPr/>
        </p:nvSpPr>
        <p:spPr bwMode="auto">
          <a:xfrm>
            <a:off x="1981199" y="5028286"/>
            <a:ext cx="268189" cy="165812"/>
          </a:xfrm>
          <a:prstGeom prst="rtTriangle">
            <a:avLst/>
          </a:prstGeom>
          <a:solidFill>
            <a:srgbClr val="FFFF0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a:p>
            <a:pPr eaLnBrk="1" hangingPunct="1"/>
            <a:endParaRPr lang="en-US" altLang="en-US" dirty="0"/>
          </a:p>
        </p:txBody>
      </p:sp>
      <p:sp>
        <p:nvSpPr>
          <p:cNvPr id="22" name="Line 33">
            <a:extLst>
              <a:ext uri="{FF2B5EF4-FFF2-40B4-BE49-F238E27FC236}">
                <a16:creationId xmlns:a16="http://schemas.microsoft.com/office/drawing/2014/main" id="{0DBBCA82-A0E4-D060-181D-49DD6902E116}"/>
              </a:ext>
            </a:extLst>
          </p:cNvPr>
          <p:cNvSpPr>
            <a:spLocks noChangeShapeType="1"/>
          </p:cNvSpPr>
          <p:nvPr/>
        </p:nvSpPr>
        <p:spPr bwMode="auto">
          <a:xfrm>
            <a:off x="1981200" y="2590800"/>
            <a:ext cx="0" cy="3657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Text Box 34">
            <a:extLst>
              <a:ext uri="{FF2B5EF4-FFF2-40B4-BE49-F238E27FC236}">
                <a16:creationId xmlns:a16="http://schemas.microsoft.com/office/drawing/2014/main" id="{749196C9-FC51-2B20-8A65-0D8707480C51}"/>
              </a:ext>
            </a:extLst>
          </p:cNvPr>
          <p:cNvSpPr txBox="1">
            <a:spLocks noChangeArrowheads="1"/>
          </p:cNvSpPr>
          <p:nvPr/>
        </p:nvSpPr>
        <p:spPr bwMode="auto">
          <a:xfrm>
            <a:off x="2990408" y="5763431"/>
            <a:ext cx="2595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Total Poor Mkt Demand</a:t>
            </a:r>
          </a:p>
        </p:txBody>
      </p:sp>
      <p:sp>
        <p:nvSpPr>
          <p:cNvPr id="24" name="Text Box 35">
            <a:extLst>
              <a:ext uri="{FF2B5EF4-FFF2-40B4-BE49-F238E27FC236}">
                <a16:creationId xmlns:a16="http://schemas.microsoft.com/office/drawing/2014/main" id="{80097A2D-B91F-31F9-6945-546F33767971}"/>
              </a:ext>
            </a:extLst>
          </p:cNvPr>
          <p:cNvSpPr txBox="1">
            <a:spLocks noChangeArrowheads="1"/>
          </p:cNvSpPr>
          <p:nvPr/>
        </p:nvSpPr>
        <p:spPr bwMode="auto">
          <a:xfrm>
            <a:off x="500089" y="2573159"/>
            <a:ext cx="14927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Total Rich </a:t>
            </a:r>
          </a:p>
          <a:p>
            <a:pPr eaLnBrk="1" hangingPunct="1"/>
            <a:r>
              <a:rPr lang="en-US" altLang="en-US" dirty="0"/>
              <a:t>Mkt Demand</a:t>
            </a:r>
          </a:p>
        </p:txBody>
      </p:sp>
      <p:sp>
        <p:nvSpPr>
          <p:cNvPr id="26" name="Text Box 26">
            <a:extLst>
              <a:ext uri="{FF2B5EF4-FFF2-40B4-BE49-F238E27FC236}">
                <a16:creationId xmlns:a16="http://schemas.microsoft.com/office/drawing/2014/main" id="{48123AEA-B38B-5E8D-57C6-52E56E281AB1}"/>
              </a:ext>
            </a:extLst>
          </p:cNvPr>
          <p:cNvSpPr txBox="1">
            <a:spLocks noChangeArrowheads="1"/>
          </p:cNvSpPr>
          <p:nvPr/>
        </p:nvSpPr>
        <p:spPr bwMode="auto">
          <a:xfrm>
            <a:off x="456636" y="5089371"/>
            <a:ext cx="10615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err="1"/>
              <a:t>P</a:t>
            </a:r>
            <a:r>
              <a:rPr lang="en-US" altLang="en-US" baseline="30000" dirty="0" err="1"/>
              <a:t>monopoly</a:t>
            </a:r>
            <a:r>
              <a:rPr lang="en-US" altLang="en-US" baseline="30000" dirty="0"/>
              <a:t>*</a:t>
            </a:r>
          </a:p>
        </p:txBody>
      </p:sp>
      <p:sp>
        <p:nvSpPr>
          <p:cNvPr id="43" name="Line 18">
            <a:extLst>
              <a:ext uri="{FF2B5EF4-FFF2-40B4-BE49-F238E27FC236}">
                <a16:creationId xmlns:a16="http://schemas.microsoft.com/office/drawing/2014/main" id="{901D23D2-10DF-5B42-D451-AE8B1ECEBAAB}"/>
              </a:ext>
            </a:extLst>
          </p:cNvPr>
          <p:cNvSpPr>
            <a:spLocks noChangeShapeType="1"/>
          </p:cNvSpPr>
          <p:nvPr/>
        </p:nvSpPr>
        <p:spPr bwMode="auto">
          <a:xfrm>
            <a:off x="1973291" y="2817409"/>
            <a:ext cx="3665497" cy="28975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Rectangle 22">
            <a:extLst>
              <a:ext uri="{FF2B5EF4-FFF2-40B4-BE49-F238E27FC236}">
                <a16:creationId xmlns:a16="http://schemas.microsoft.com/office/drawing/2014/main" id="{16C74879-F339-D173-923C-5207B5496327}"/>
              </a:ext>
            </a:extLst>
          </p:cNvPr>
          <p:cNvSpPr>
            <a:spLocks noChangeArrowheads="1"/>
          </p:cNvSpPr>
          <p:nvPr/>
        </p:nvSpPr>
        <p:spPr bwMode="auto">
          <a:xfrm>
            <a:off x="1981199" y="4214156"/>
            <a:ext cx="1752591" cy="1500845"/>
          </a:xfrm>
          <a:prstGeom prst="rect">
            <a:avLst/>
          </a:prstGeom>
          <a:noFill/>
          <a:ln>
            <a:solidFill>
              <a:srgbClr val="FF0000"/>
            </a:solidFill>
            <a:prstDash val="dashDot"/>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dirty="0" err="1"/>
              <a:t>A</a:t>
            </a:r>
            <a:r>
              <a:rPr lang="en-US" altLang="en-US" baseline="30000" dirty="0" err="1"/>
              <a:t>rich</a:t>
            </a:r>
            <a:endParaRPr lang="en-US" altLang="en-US" baseline="30000" dirty="0"/>
          </a:p>
        </p:txBody>
      </p:sp>
      <p:sp>
        <p:nvSpPr>
          <p:cNvPr id="45" name="TextBox 44">
            <a:extLst>
              <a:ext uri="{FF2B5EF4-FFF2-40B4-BE49-F238E27FC236}">
                <a16:creationId xmlns:a16="http://schemas.microsoft.com/office/drawing/2014/main" id="{E3E149D2-2BC1-5728-1F98-D93D9C846C6A}"/>
              </a:ext>
            </a:extLst>
          </p:cNvPr>
          <p:cNvSpPr txBox="1"/>
          <p:nvPr/>
        </p:nvSpPr>
        <p:spPr>
          <a:xfrm>
            <a:off x="1354837" y="4929729"/>
            <a:ext cx="473963" cy="369332"/>
          </a:xfrm>
          <a:prstGeom prst="rect">
            <a:avLst/>
          </a:prstGeom>
          <a:noFill/>
        </p:spPr>
        <p:txBody>
          <a:bodyPr wrap="square" rtlCol="0">
            <a:spAutoFit/>
          </a:bodyPr>
          <a:lstStyle/>
          <a:p>
            <a:r>
              <a:rPr lang="en-US" dirty="0"/>
              <a:t>B*</a:t>
            </a:r>
          </a:p>
        </p:txBody>
      </p:sp>
      <p:cxnSp>
        <p:nvCxnSpPr>
          <p:cNvPr id="47" name="Straight Arrow Connector 46">
            <a:extLst>
              <a:ext uri="{FF2B5EF4-FFF2-40B4-BE49-F238E27FC236}">
                <a16:creationId xmlns:a16="http://schemas.microsoft.com/office/drawing/2014/main" id="{ED04A24B-11B1-67A7-0400-CB678DC03B15}"/>
              </a:ext>
            </a:extLst>
          </p:cNvPr>
          <p:cNvCxnSpPr>
            <a:cxnSpLocks/>
            <a:endCxn id="21" idx="1"/>
          </p:cNvCxnSpPr>
          <p:nvPr/>
        </p:nvCxnSpPr>
        <p:spPr>
          <a:xfrm>
            <a:off x="1676400" y="5111192"/>
            <a:ext cx="304799"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 name="Line 20">
            <a:extLst>
              <a:ext uri="{FF2B5EF4-FFF2-40B4-BE49-F238E27FC236}">
                <a16:creationId xmlns:a16="http://schemas.microsoft.com/office/drawing/2014/main" id="{2C812ACD-80DA-E33F-9331-6FA6E795B600}"/>
              </a:ext>
            </a:extLst>
          </p:cNvPr>
          <p:cNvSpPr>
            <a:spLocks noChangeShapeType="1"/>
          </p:cNvSpPr>
          <p:nvPr/>
        </p:nvSpPr>
        <p:spPr bwMode="auto">
          <a:xfrm>
            <a:off x="1992806" y="2850775"/>
            <a:ext cx="1808360" cy="298034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8544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p:bldP spid="14" grpId="0"/>
      <p:bldP spid="16" grpId="0"/>
      <p:bldP spid="18" grpId="0"/>
      <p:bldP spid="19" grpId="0"/>
      <p:bldP spid="21" grpId="0" animBg="1"/>
      <p:bldP spid="22" grpId="0" animBg="1"/>
      <p:bldP spid="23" grpId="0"/>
      <p:bldP spid="24" grpId="0"/>
      <p:bldP spid="26" grpId="0"/>
      <p:bldP spid="43" grpId="0" animBg="1"/>
      <p:bldP spid="44" grpId="0" animBg="1"/>
      <p:bldP spid="45"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53227-740A-4131-BDE5-5E372E0A0D18}"/>
              </a:ext>
            </a:extLst>
          </p:cNvPr>
          <p:cNvSpPr>
            <a:spLocks noGrp="1"/>
          </p:cNvSpPr>
          <p:nvPr>
            <p:ph idx="1"/>
          </p:nvPr>
        </p:nvSpPr>
        <p:spPr>
          <a:xfrm>
            <a:off x="426938" y="1524000"/>
            <a:ext cx="8342212" cy="3086100"/>
          </a:xfrm>
        </p:spPr>
        <p:txBody>
          <a:bodyPr/>
          <a:lstStyle/>
          <a:p>
            <a:pPr marL="0" indent="0">
              <a:buNone/>
            </a:pPr>
            <a:r>
              <a:rPr lang="en-US" sz="2400" b="1" dirty="0">
                <a:latin typeface="Georgia" panose="02040502050405020303" pitchFamily="18" charset="0"/>
              </a:rPr>
              <a:t>Governments or philanthropies promise $ to boost demand.</a:t>
            </a:r>
          </a:p>
          <a:p>
            <a:pPr marL="0" indent="0">
              <a:buNone/>
            </a:pPr>
            <a:r>
              <a:rPr lang="en-US" sz="2400" b="1" dirty="0">
                <a:latin typeface="Georgia" panose="02040502050405020303" pitchFamily="18" charset="0"/>
              </a:rPr>
              <a:t>Prizes: </a:t>
            </a:r>
            <a:r>
              <a:rPr lang="en-US" sz="2400" dirty="0">
                <a:latin typeface="Georgia" panose="02040502050405020303" pitchFamily="18" charset="0"/>
              </a:rPr>
              <a:t>lump sum payment promised (</a:t>
            </a:r>
            <a:r>
              <a:rPr lang="en-US" sz="2400" dirty="0" err="1">
                <a:latin typeface="Georgia" panose="02040502050405020303" pitchFamily="18" charset="0"/>
              </a:rPr>
              <a:t>AgResults</a:t>
            </a:r>
            <a:r>
              <a:rPr lang="en-US" sz="2400" dirty="0">
                <a:latin typeface="Georgia" panose="02040502050405020303" pitchFamily="18" charset="0"/>
              </a:rPr>
              <a:t>)</a:t>
            </a:r>
          </a:p>
          <a:p>
            <a:pPr marL="0" indent="0">
              <a:buNone/>
            </a:pPr>
            <a:r>
              <a:rPr lang="en-US" sz="2400" b="1" dirty="0">
                <a:latin typeface="Georgia" panose="02040502050405020303" pitchFamily="18" charset="0"/>
              </a:rPr>
              <a:t>Advance market commitments</a:t>
            </a:r>
            <a:r>
              <a:rPr lang="en-US" sz="2400" dirty="0">
                <a:latin typeface="Georgia" panose="02040502050405020303" pitchFamily="18" charset="0"/>
              </a:rPr>
              <a:t>: guarantee min mkt size (GAVI)</a:t>
            </a:r>
          </a:p>
          <a:p>
            <a:pPr marL="0" indent="0">
              <a:buNone/>
            </a:pPr>
            <a:r>
              <a:rPr lang="en-US" sz="2400" b="1" dirty="0">
                <a:latin typeface="Georgia" panose="02040502050405020303" pitchFamily="18" charset="0"/>
              </a:rPr>
              <a:t>Impact investments</a:t>
            </a:r>
            <a:r>
              <a:rPr lang="en-US" sz="2400" dirty="0">
                <a:latin typeface="Georgia" panose="02040502050405020303" pitchFamily="18" charset="0"/>
              </a:rPr>
              <a:t>: payments for measurable performance, often based on future cost reductions</a:t>
            </a:r>
          </a:p>
          <a:p>
            <a:pPr marL="0" indent="0">
              <a:buNone/>
            </a:pPr>
            <a:endParaRPr lang="en-US" sz="2400" dirty="0">
              <a:latin typeface="Georgia" panose="02040502050405020303" pitchFamily="18" charset="0"/>
            </a:endParaRPr>
          </a:p>
          <a:p>
            <a:pPr marL="0" indent="0">
              <a:buNone/>
            </a:pPr>
            <a:r>
              <a:rPr lang="en-US" sz="2400" b="1" dirty="0">
                <a:latin typeface="Georgia" panose="02040502050405020303" pitchFamily="18" charset="0"/>
              </a:rPr>
              <a:t>Probs: </a:t>
            </a:r>
            <a:r>
              <a:rPr lang="en-US" sz="2400" dirty="0">
                <a:latin typeface="Georgia" panose="02040502050405020303" pitchFamily="18" charset="0"/>
              </a:rPr>
              <a:t>	1) time inconsistency</a:t>
            </a:r>
          </a:p>
          <a:p>
            <a:pPr marL="0" indent="0">
              <a:buNone/>
            </a:pPr>
            <a:r>
              <a:rPr lang="en-US" sz="2400" dirty="0">
                <a:latin typeface="Georgia" panose="02040502050405020303" pitchFamily="18" charset="0"/>
              </a:rPr>
              <a:t>		2) limited fundraising capacity</a:t>
            </a:r>
          </a:p>
          <a:p>
            <a:pPr marL="0" indent="0">
              <a:buNone/>
            </a:pPr>
            <a:endParaRPr lang="en-US" sz="2400" dirty="0">
              <a:latin typeface="Georgia" panose="02040502050405020303" pitchFamily="18" charset="0"/>
            </a:endParaRPr>
          </a:p>
          <a:p>
            <a:pPr marL="0" indent="0">
              <a:buNone/>
            </a:pPr>
            <a:r>
              <a:rPr lang="en-US" sz="2400" b="1" dirty="0">
                <a:latin typeface="Georgia" panose="02040502050405020303" pitchFamily="18" charset="0"/>
              </a:rPr>
              <a:t>Result: </a:t>
            </a:r>
            <a:r>
              <a:rPr lang="en-US" sz="2400" dirty="0">
                <a:latin typeface="Georgia" panose="02040502050405020303" pitchFamily="18" charset="0"/>
              </a:rPr>
              <a:t>Good but woefully insufficient</a:t>
            </a:r>
          </a:p>
          <a:p>
            <a:pPr marL="0" indent="0">
              <a:buNone/>
            </a:pPr>
            <a:endParaRPr lang="en-US" sz="2400" b="1" dirty="0">
              <a:solidFill>
                <a:srgbClr val="FF0000"/>
              </a:solidFill>
              <a:latin typeface="Georgia" panose="02040502050405020303" pitchFamily="18" charset="0"/>
            </a:endParaRPr>
          </a:p>
          <a:p>
            <a:pPr marL="0" indent="0">
              <a:buNone/>
            </a:pPr>
            <a:endParaRPr lang="en-US" sz="2400" b="1" dirty="0">
              <a:solidFill>
                <a:srgbClr val="FF0000"/>
              </a:solidFill>
              <a:latin typeface="Georgia" panose="02040502050405020303" pitchFamily="18" charset="0"/>
            </a:endParaRPr>
          </a:p>
        </p:txBody>
      </p:sp>
      <p:sp>
        <p:nvSpPr>
          <p:cNvPr id="3" name="Title 2">
            <a:extLst>
              <a:ext uri="{FF2B5EF4-FFF2-40B4-BE49-F238E27FC236}">
                <a16:creationId xmlns:a16="http://schemas.microsoft.com/office/drawing/2014/main" id="{2BDC4040-CE3C-4CEA-B097-44C7D2634716}"/>
              </a:ext>
            </a:extLst>
          </p:cNvPr>
          <p:cNvSpPr>
            <a:spLocks noGrp="1"/>
          </p:cNvSpPr>
          <p:nvPr>
            <p:ph type="title"/>
          </p:nvPr>
        </p:nvSpPr>
        <p:spPr>
          <a:xfrm>
            <a:off x="585489" y="838200"/>
            <a:ext cx="8025111" cy="771525"/>
          </a:xfrm>
        </p:spPr>
        <p:txBody>
          <a:bodyPr/>
          <a:lstStyle/>
          <a:p>
            <a:r>
              <a:rPr lang="en-GB" sz="2800" b="1" dirty="0">
                <a:solidFill>
                  <a:schemeClr val="tx1"/>
                </a:solidFill>
                <a:latin typeface="Georgia" panose="02040502050405020303" pitchFamily="18" charset="0"/>
              </a:rPr>
              <a:t>Strategy 1: Promise payments </a:t>
            </a:r>
          </a:p>
        </p:txBody>
      </p:sp>
      <p:pic>
        <p:nvPicPr>
          <p:cNvPr id="5" name="Picture 5" descr="cu_logo_sml_150_ppt">
            <a:extLst>
              <a:ext uri="{FF2B5EF4-FFF2-40B4-BE49-F238E27FC236}">
                <a16:creationId xmlns:a16="http://schemas.microsoft.com/office/drawing/2014/main" id="{54B43D7E-9A8B-4198-81FE-73ABAEFD8C07}"/>
              </a:ext>
            </a:extLst>
          </p:cNvPr>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a:extLst>
              <a:ext uri="{FF2B5EF4-FFF2-40B4-BE49-F238E27FC236}">
                <a16:creationId xmlns:a16="http://schemas.microsoft.com/office/drawing/2014/main" id="{3CD39138-2085-4B13-80D5-E00B1C068474}"/>
              </a:ext>
            </a:extLst>
          </p:cNvPr>
          <p:cNvSpPr txBox="1">
            <a:spLocks/>
          </p:cNvSpPr>
          <p:nvPr/>
        </p:nvSpPr>
        <p:spPr bwMode="auto">
          <a:xfrm>
            <a:off x="3581400" y="0"/>
            <a:ext cx="5562600" cy="990600"/>
          </a:xfrm>
          <a:prstGeom prst="rect">
            <a:avLst/>
          </a:prstGeom>
          <a:noFill/>
          <a:ln w="9525">
            <a:noFill/>
            <a:miter lim="800000"/>
            <a:headEnd/>
            <a:tailEnd/>
          </a:ln>
        </p:spPr>
        <p:txBody>
          <a:bodyPr anchor="ctr"/>
          <a:lstStyle/>
          <a:p>
            <a:pPr algn="r" eaLnBrk="0" hangingPunct="0">
              <a:defRPr/>
            </a:pPr>
            <a:r>
              <a:rPr lang="en-US" sz="3000" b="1" kern="0" dirty="0">
                <a:solidFill>
                  <a:schemeClr val="bg1"/>
                </a:solidFill>
                <a:latin typeface="Georgia" pitchFamily="18" charset="0"/>
                <a:ea typeface="+mj-ea"/>
                <a:cs typeface="+mj-cs"/>
              </a:rPr>
              <a:t>Existing tools insufficient</a:t>
            </a:r>
          </a:p>
        </p:txBody>
      </p:sp>
    </p:spTree>
    <p:extLst>
      <p:ext uri="{BB962C8B-B14F-4D97-AF65-F5344CB8AC3E}">
        <p14:creationId xmlns:p14="http://schemas.microsoft.com/office/powerpoint/2010/main" val="3067030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53227-740A-4131-BDE5-5E372E0A0D18}"/>
              </a:ext>
            </a:extLst>
          </p:cNvPr>
          <p:cNvSpPr>
            <a:spLocks noGrp="1"/>
          </p:cNvSpPr>
          <p:nvPr>
            <p:ph idx="1"/>
          </p:nvPr>
        </p:nvSpPr>
        <p:spPr>
          <a:xfrm>
            <a:off x="426938" y="1640205"/>
            <a:ext cx="8342212" cy="3086100"/>
          </a:xfrm>
        </p:spPr>
        <p:txBody>
          <a:bodyPr/>
          <a:lstStyle/>
          <a:p>
            <a:pPr marL="0" indent="0">
              <a:buNone/>
            </a:pPr>
            <a:r>
              <a:rPr lang="en-US" sz="2400" dirty="0">
                <a:latin typeface="Georgia" panose="02040502050405020303" pitchFamily="18" charset="0"/>
              </a:rPr>
              <a:t>Some tools use IP, but not very effectively.</a:t>
            </a:r>
          </a:p>
          <a:p>
            <a:pPr marL="0" indent="0">
              <a:buNone/>
            </a:pPr>
            <a:endParaRPr lang="en-US" sz="2400" dirty="0">
              <a:latin typeface="Georgia" panose="02040502050405020303" pitchFamily="18" charset="0"/>
            </a:endParaRPr>
          </a:p>
          <a:p>
            <a:pPr marL="0" indent="0">
              <a:buNone/>
            </a:pPr>
            <a:r>
              <a:rPr lang="en-US" sz="2400" b="1" dirty="0">
                <a:latin typeface="Georgia" panose="02040502050405020303" pitchFamily="18" charset="0"/>
              </a:rPr>
              <a:t>Humanitarian use licensing: </a:t>
            </a:r>
            <a:r>
              <a:rPr lang="en-US" sz="2400" dirty="0">
                <a:latin typeface="Georgia" panose="02040502050405020303" pitchFamily="18" charset="0"/>
              </a:rPr>
              <a:t>can work to extend products for rich people (e.g., HIV/AIDS, COVID, cancer) but not for products aimed at poor people (NTDs/</a:t>
            </a:r>
            <a:r>
              <a:rPr lang="en-US" sz="2400" dirty="0" err="1">
                <a:latin typeface="Georgia" panose="02040502050405020303" pitchFamily="18" charset="0"/>
              </a:rPr>
              <a:t>Ocs</a:t>
            </a:r>
            <a:r>
              <a:rPr lang="en-US" sz="2400" dirty="0">
                <a:latin typeface="Georgia" panose="02040502050405020303" pitchFamily="18" charset="0"/>
              </a:rPr>
              <a:t>) and subject to technology mismatch problems on global tech.</a:t>
            </a:r>
          </a:p>
          <a:p>
            <a:pPr marL="0" indent="0">
              <a:buNone/>
            </a:pPr>
            <a:endParaRPr lang="en-US" sz="2400" dirty="0">
              <a:latin typeface="Georgia" panose="02040502050405020303" pitchFamily="18" charset="0"/>
            </a:endParaRPr>
          </a:p>
          <a:p>
            <a:pPr marL="0" indent="0">
              <a:buNone/>
            </a:pPr>
            <a:r>
              <a:rPr lang="en-US" sz="2400" b="1" dirty="0">
                <a:latin typeface="Georgia" panose="02040502050405020303" pitchFamily="18" charset="0"/>
              </a:rPr>
              <a:t>Priority review vouchers:</a:t>
            </a:r>
            <a:r>
              <a:rPr lang="en-US" sz="2400" dirty="0">
                <a:latin typeface="Georgia" panose="02040502050405020303" pitchFamily="18" charset="0"/>
              </a:rPr>
              <a:t> for 27 NTD/RDs grant a voucher to priority FDA review of another drug. But limited domain and duration, so max value to date $350mn. </a:t>
            </a:r>
          </a:p>
          <a:p>
            <a:pPr marL="0" indent="0">
              <a:buNone/>
            </a:pPr>
            <a:endParaRPr lang="en-US" sz="2400" b="1" dirty="0">
              <a:latin typeface="Georgia" panose="02040502050405020303" pitchFamily="18" charset="0"/>
            </a:endParaRPr>
          </a:p>
          <a:p>
            <a:pPr marL="0" indent="0">
              <a:buNone/>
            </a:pPr>
            <a:r>
              <a:rPr lang="en-US" sz="2400" b="1" dirty="0">
                <a:latin typeface="Georgia" panose="02040502050405020303" pitchFamily="18" charset="0"/>
              </a:rPr>
              <a:t>Each tool can contribute but insufficient. </a:t>
            </a:r>
            <a:endParaRPr lang="en-US" sz="2400" b="1" dirty="0">
              <a:solidFill>
                <a:srgbClr val="FF0000"/>
              </a:solidFill>
              <a:latin typeface="Georgia" panose="02040502050405020303" pitchFamily="18" charset="0"/>
            </a:endParaRPr>
          </a:p>
        </p:txBody>
      </p:sp>
      <p:sp>
        <p:nvSpPr>
          <p:cNvPr id="3" name="Title 2">
            <a:extLst>
              <a:ext uri="{FF2B5EF4-FFF2-40B4-BE49-F238E27FC236}">
                <a16:creationId xmlns:a16="http://schemas.microsoft.com/office/drawing/2014/main" id="{2BDC4040-CE3C-4CEA-B097-44C7D2634716}"/>
              </a:ext>
            </a:extLst>
          </p:cNvPr>
          <p:cNvSpPr>
            <a:spLocks noGrp="1"/>
          </p:cNvSpPr>
          <p:nvPr>
            <p:ph type="title"/>
          </p:nvPr>
        </p:nvSpPr>
        <p:spPr>
          <a:xfrm>
            <a:off x="585489" y="838200"/>
            <a:ext cx="8025111" cy="771525"/>
          </a:xfrm>
        </p:spPr>
        <p:txBody>
          <a:bodyPr/>
          <a:lstStyle/>
          <a:p>
            <a:r>
              <a:rPr lang="en-GB" sz="2800" b="1" dirty="0">
                <a:solidFill>
                  <a:schemeClr val="tx1"/>
                </a:solidFill>
                <a:latin typeface="Georgia" panose="02040502050405020303" pitchFamily="18" charset="0"/>
              </a:rPr>
              <a:t>Strategy 2: Intellectual property rights</a:t>
            </a:r>
          </a:p>
        </p:txBody>
      </p:sp>
      <p:pic>
        <p:nvPicPr>
          <p:cNvPr id="5" name="Picture 5" descr="cu_logo_sml_150_ppt">
            <a:extLst>
              <a:ext uri="{FF2B5EF4-FFF2-40B4-BE49-F238E27FC236}">
                <a16:creationId xmlns:a16="http://schemas.microsoft.com/office/drawing/2014/main" id="{54B43D7E-9A8B-4198-81FE-73ABAEFD8C07}"/>
              </a:ext>
            </a:extLst>
          </p:cNvPr>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a:extLst>
              <a:ext uri="{FF2B5EF4-FFF2-40B4-BE49-F238E27FC236}">
                <a16:creationId xmlns:a16="http://schemas.microsoft.com/office/drawing/2014/main" id="{3CD39138-2085-4B13-80D5-E00B1C068474}"/>
              </a:ext>
            </a:extLst>
          </p:cNvPr>
          <p:cNvSpPr txBox="1">
            <a:spLocks/>
          </p:cNvSpPr>
          <p:nvPr/>
        </p:nvSpPr>
        <p:spPr bwMode="auto">
          <a:xfrm>
            <a:off x="3581400" y="0"/>
            <a:ext cx="5562600" cy="990600"/>
          </a:xfrm>
          <a:prstGeom prst="rect">
            <a:avLst/>
          </a:prstGeom>
          <a:noFill/>
          <a:ln w="9525">
            <a:noFill/>
            <a:miter lim="800000"/>
            <a:headEnd/>
            <a:tailEnd/>
          </a:ln>
        </p:spPr>
        <p:txBody>
          <a:bodyPr anchor="ctr"/>
          <a:lstStyle/>
          <a:p>
            <a:pPr algn="r" eaLnBrk="0" hangingPunct="0">
              <a:defRPr/>
            </a:pPr>
            <a:r>
              <a:rPr lang="en-US" sz="3000" b="1" kern="0" dirty="0">
                <a:solidFill>
                  <a:schemeClr val="bg1"/>
                </a:solidFill>
                <a:latin typeface="Georgia" pitchFamily="18" charset="0"/>
                <a:ea typeface="+mj-ea"/>
                <a:cs typeface="+mj-cs"/>
              </a:rPr>
              <a:t>Existing tools insufficient</a:t>
            </a:r>
          </a:p>
        </p:txBody>
      </p:sp>
    </p:spTree>
    <p:extLst>
      <p:ext uri="{BB962C8B-B14F-4D97-AF65-F5344CB8AC3E}">
        <p14:creationId xmlns:p14="http://schemas.microsoft.com/office/powerpoint/2010/main" val="1414165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53227-740A-4131-BDE5-5E372E0A0D18}"/>
              </a:ext>
            </a:extLst>
          </p:cNvPr>
          <p:cNvSpPr>
            <a:spLocks noGrp="1"/>
          </p:cNvSpPr>
          <p:nvPr>
            <p:ph idx="1"/>
          </p:nvPr>
        </p:nvSpPr>
        <p:spPr>
          <a:xfrm>
            <a:off x="228600" y="1219200"/>
            <a:ext cx="8382000" cy="3086100"/>
          </a:xfrm>
        </p:spPr>
        <p:txBody>
          <a:bodyPr/>
          <a:lstStyle/>
          <a:p>
            <a:pPr marL="114300" marR="0" indent="0">
              <a:spcBef>
                <a:spcPts val="0"/>
              </a:spcBef>
              <a:spcAft>
                <a:spcPts val="0"/>
              </a:spcAft>
              <a:buNone/>
            </a:pPr>
            <a:r>
              <a:rPr lang="en-US" sz="2400" b="1" dirty="0">
                <a:latin typeface="Georgia" panose="02040502050405020303" pitchFamily="18" charset="0"/>
                <a:cs typeface="Calibri" panose="020F0502020204030204" pitchFamily="34" charset="0"/>
              </a:rPr>
              <a:t>Eflornithine (similar for ivermectin):</a:t>
            </a:r>
          </a:p>
          <a:p>
            <a:pPr marL="457200" marR="0">
              <a:spcBef>
                <a:spcPts val="0"/>
              </a:spcBef>
              <a:spcAft>
                <a:spcPts val="0"/>
              </a:spcAft>
              <a:buFontTx/>
              <a:buChar char="-"/>
            </a:pPr>
            <a:r>
              <a:rPr lang="en-US" sz="2400" dirty="0">
                <a:latin typeface="Georgia" panose="02040502050405020303" pitchFamily="18" charset="0"/>
                <a:cs typeface="Calibri" panose="020F0502020204030204" pitchFamily="34" charset="0"/>
              </a:rPr>
              <a:t>1970s development for cancer treatment (failed)</a:t>
            </a:r>
          </a:p>
          <a:p>
            <a:pPr marL="457200" marR="0">
              <a:spcBef>
                <a:spcPts val="0"/>
              </a:spcBef>
              <a:spcAft>
                <a:spcPts val="0"/>
              </a:spcAft>
              <a:buFontTx/>
              <a:buChar char="-"/>
            </a:pPr>
            <a:r>
              <a:rPr lang="en-US" sz="2400" dirty="0">
                <a:latin typeface="Georgia" panose="02040502050405020303" pitchFamily="18" charset="0"/>
                <a:cs typeface="Calibri" panose="020F0502020204030204" pitchFamily="34" charset="0"/>
              </a:rPr>
              <a:t>WHO adds to Essential Medicines List to treat advanced trypanosomiasis (‘sleeping sickness’)</a:t>
            </a:r>
          </a:p>
          <a:p>
            <a:pPr marL="457200" marR="0">
              <a:spcBef>
                <a:spcPts val="0"/>
              </a:spcBef>
              <a:spcAft>
                <a:spcPts val="0"/>
              </a:spcAft>
              <a:buFontTx/>
              <a:buChar char="-"/>
            </a:pPr>
            <a:r>
              <a:rPr lang="en-US" sz="2400" dirty="0">
                <a:latin typeface="Georgia" panose="02040502050405020303" pitchFamily="18" charset="0"/>
                <a:cs typeface="Calibri" panose="020F0502020204030204" pitchFamily="34" charset="0"/>
              </a:rPr>
              <a:t>Patent holder (Aventis) discontinued production b/c unprofitable</a:t>
            </a:r>
          </a:p>
          <a:p>
            <a:pPr marL="457200" marR="0">
              <a:spcBef>
                <a:spcPts val="0"/>
              </a:spcBef>
              <a:spcAft>
                <a:spcPts val="0"/>
              </a:spcAft>
              <a:buFontTx/>
              <a:buChar char="-"/>
            </a:pPr>
            <a:r>
              <a:rPr lang="en-US" sz="2400" dirty="0">
                <a:latin typeface="Georgia" panose="02040502050405020303" pitchFamily="18" charset="0"/>
                <a:cs typeface="Calibri" panose="020F0502020204030204" pitchFamily="34" charset="0"/>
              </a:rPr>
              <a:t>After several years’ unavailability, brought back into production once found effective to remove unwanted facial hair on women: </a:t>
            </a:r>
            <a:r>
              <a:rPr lang="en-US" sz="2400" dirty="0" err="1">
                <a:latin typeface="Georgia" panose="02040502050405020303" pitchFamily="18" charset="0"/>
                <a:cs typeface="Calibri" panose="020F0502020204030204" pitchFamily="34" charset="0"/>
              </a:rPr>
              <a:t>Vaniqa</a:t>
            </a:r>
            <a:r>
              <a:rPr lang="en-US" sz="2400" dirty="0">
                <a:latin typeface="Georgia" panose="02040502050405020303" pitchFamily="18" charset="0"/>
                <a:cs typeface="Calibri" panose="020F0502020204030204" pitchFamily="34" charset="0"/>
              </a:rPr>
              <a:t>.</a:t>
            </a:r>
          </a:p>
          <a:p>
            <a:pPr marL="114300" marR="0" indent="0">
              <a:spcBef>
                <a:spcPts val="0"/>
              </a:spcBef>
              <a:spcAft>
                <a:spcPts val="0"/>
              </a:spcAft>
              <a:buNone/>
            </a:pPr>
            <a:endParaRPr lang="en-US" sz="2400" b="1" dirty="0">
              <a:latin typeface="Georgia" panose="02040502050405020303" pitchFamily="18" charset="0"/>
              <a:cs typeface="Calibri" panose="020F0502020204030204" pitchFamily="34" charset="0"/>
            </a:endParaRPr>
          </a:p>
          <a:p>
            <a:pPr marL="114300" marR="0" indent="0">
              <a:spcBef>
                <a:spcPts val="0"/>
              </a:spcBef>
              <a:spcAft>
                <a:spcPts val="0"/>
              </a:spcAft>
              <a:buNone/>
            </a:pPr>
            <a:r>
              <a:rPr lang="en-US" sz="2400" b="1" dirty="0">
                <a:latin typeface="Georgia" panose="02040502050405020303" pitchFamily="18" charset="0"/>
                <a:cs typeface="Calibri" panose="020F0502020204030204" pitchFamily="34" charset="0"/>
              </a:rPr>
              <a:t>Lesson: </a:t>
            </a:r>
            <a:r>
              <a:rPr lang="en-US" sz="2400" dirty="0">
                <a:latin typeface="Georgia" panose="02040502050405020303" pitchFamily="18" charset="0"/>
                <a:cs typeface="Calibri" panose="020F0502020204030204" pitchFamily="34" charset="0"/>
              </a:rPr>
              <a:t>need a lucrative prospective market (e.g., cancer, </a:t>
            </a:r>
            <a:r>
              <a:rPr lang="en-US" sz="2400" dirty="0" err="1">
                <a:latin typeface="Georgia" panose="02040502050405020303" pitchFamily="18" charset="0"/>
                <a:cs typeface="Calibri" panose="020F0502020204030204" pitchFamily="34" charset="0"/>
              </a:rPr>
              <a:t>hirsutitis</a:t>
            </a:r>
            <a:r>
              <a:rPr lang="en-US" sz="2400" dirty="0">
                <a:latin typeface="Georgia" panose="02040502050405020303" pitchFamily="18" charset="0"/>
                <a:cs typeface="Calibri" panose="020F0502020204030204" pitchFamily="34" charset="0"/>
              </a:rPr>
              <a:t>) to elicit investment and a luxury product for the well-off can sustain it. </a:t>
            </a:r>
          </a:p>
          <a:p>
            <a:pPr marL="114300" marR="0" indent="0">
              <a:spcBef>
                <a:spcPts val="0"/>
              </a:spcBef>
              <a:spcAft>
                <a:spcPts val="0"/>
              </a:spcAft>
              <a:buNone/>
            </a:pPr>
            <a:r>
              <a:rPr lang="en-US" sz="2400" dirty="0">
                <a:latin typeface="Georgia" panose="02040502050405020303" pitchFamily="18" charset="0"/>
                <a:cs typeface="Calibri" panose="020F0502020204030204" pitchFamily="34" charset="0"/>
              </a:rPr>
              <a:t>But don’t rely on serendipitous dual use discoveries!</a:t>
            </a:r>
          </a:p>
          <a:p>
            <a:pPr marL="457200" marR="0">
              <a:spcBef>
                <a:spcPts val="0"/>
              </a:spcBef>
              <a:spcAft>
                <a:spcPts val="0"/>
              </a:spcAft>
              <a:buFontTx/>
              <a:buChar char="-"/>
            </a:pPr>
            <a:endParaRPr lang="en-US" sz="2400" dirty="0">
              <a:latin typeface="Georgia" panose="02040502050405020303" pitchFamily="18" charset="0"/>
              <a:cs typeface="Calibri" panose="020F0502020204030204" pitchFamily="34" charset="0"/>
            </a:endParaRPr>
          </a:p>
        </p:txBody>
      </p:sp>
      <p:pic>
        <p:nvPicPr>
          <p:cNvPr id="5" name="Picture 5" descr="cu_logo_sml_150_ppt">
            <a:extLst>
              <a:ext uri="{FF2B5EF4-FFF2-40B4-BE49-F238E27FC236}">
                <a16:creationId xmlns:a16="http://schemas.microsoft.com/office/drawing/2014/main" id="{54B43D7E-9A8B-4198-81FE-73ABAEFD8C07}"/>
              </a:ext>
            </a:extLst>
          </p:cNvPr>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a:extLst>
              <a:ext uri="{FF2B5EF4-FFF2-40B4-BE49-F238E27FC236}">
                <a16:creationId xmlns:a16="http://schemas.microsoft.com/office/drawing/2014/main" id="{3CD39138-2085-4B13-80D5-E00B1C068474}"/>
              </a:ext>
            </a:extLst>
          </p:cNvPr>
          <p:cNvSpPr txBox="1">
            <a:spLocks/>
          </p:cNvSpPr>
          <p:nvPr/>
        </p:nvSpPr>
        <p:spPr bwMode="auto">
          <a:xfrm>
            <a:off x="3505200" y="0"/>
            <a:ext cx="5638800" cy="990600"/>
          </a:xfrm>
          <a:prstGeom prst="rect">
            <a:avLst/>
          </a:prstGeom>
          <a:noFill/>
          <a:ln w="9525">
            <a:noFill/>
            <a:miter lim="800000"/>
            <a:headEnd/>
            <a:tailEnd/>
          </a:ln>
        </p:spPr>
        <p:txBody>
          <a:bodyPr anchor="ctr"/>
          <a:lstStyle/>
          <a:p>
            <a:pPr algn="r" eaLnBrk="0" hangingPunct="0">
              <a:defRPr/>
            </a:pPr>
            <a:r>
              <a:rPr lang="en-US" sz="2800" b="1" kern="0" dirty="0">
                <a:solidFill>
                  <a:schemeClr val="bg1"/>
                </a:solidFill>
                <a:latin typeface="Georgia" pitchFamily="18" charset="0"/>
                <a:ea typeface="+mj-ea"/>
                <a:cs typeface="+mj-cs"/>
              </a:rPr>
              <a:t>Lesson of eflornithine</a:t>
            </a:r>
          </a:p>
        </p:txBody>
      </p:sp>
      <p:pic>
        <p:nvPicPr>
          <p:cNvPr id="6" name="Picture 2" descr="VANIQA® is the first and only prescription cream approved by the FDA to  reduce the growth of… | Best hair removal products, Unwanted facial hair,  Hair removal cream">
            <a:extLst>
              <a:ext uri="{FF2B5EF4-FFF2-40B4-BE49-F238E27FC236}">
                <a16:creationId xmlns:a16="http://schemas.microsoft.com/office/drawing/2014/main" id="{A2466777-BCAE-A017-FB75-83CA3A921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019175"/>
            <a:ext cx="1181100"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68045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8787</TotalTime>
  <Words>1262</Words>
  <Application>Microsoft Office PowerPoint</Application>
  <PresentationFormat>On-screen Show (4:3)</PresentationFormat>
  <Paragraphs>153</Paragraphs>
  <Slides>16</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Georgia</vt:lpstr>
      <vt:lpstr>Times New Roman</vt:lpstr>
      <vt:lpstr>Default Design</vt:lpstr>
      <vt:lpstr>Custom Design</vt:lpstr>
      <vt:lpstr>1_Custom Design</vt:lpstr>
      <vt:lpstr>PowerPoint Presentation</vt:lpstr>
      <vt:lpstr>The unmet need for R&amp;D for the poor</vt:lpstr>
      <vt:lpstr>Private capital remains on the sidelines</vt:lpstr>
      <vt:lpstr>PowerPoint Presentation</vt:lpstr>
      <vt:lpstr>PowerPoint Presentation</vt:lpstr>
      <vt:lpstr>PowerPoint Presentation</vt:lpstr>
      <vt:lpstr>Strategy 1: Promise payments </vt:lpstr>
      <vt:lpstr>Strategy 2: Intellectual property rights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ANP</dc:creator>
  <cp:lastModifiedBy>Chris Barrett</cp:lastModifiedBy>
  <cp:revision>295</cp:revision>
  <dcterms:created xsi:type="dcterms:W3CDTF">2001-03-15T21:53:34Z</dcterms:created>
  <dcterms:modified xsi:type="dcterms:W3CDTF">2023-10-31T22:12:10Z</dcterms:modified>
</cp:coreProperties>
</file>